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262" r:id="rId4"/>
    <p:sldId id="257" r:id="rId5"/>
    <p:sldId id="258" r:id="rId6"/>
    <p:sldId id="263" r:id="rId7"/>
    <p:sldId id="260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48E5-BAA8-43FA-90BB-8CD980828EC6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DE021-0AD6-4F52-B944-BD0DC378FA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01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0DE021-0AD6-4F52-B944-BD0DC378FA64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712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0DE021-0AD6-4F52-B944-BD0DC378FA6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93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577A87-6483-4468-8692-499674BDA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EB2F8C5-D0F1-481B-814C-2C88FD99F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27C5A5-C535-4CDA-B4E9-7F00640B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6556DE-4C55-43BF-A886-BDC024DB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836590-AA87-4420-8AE6-06E904ED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44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3B60B6-58FC-4205-8182-1FB2FEB2F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EBF357C-01F9-4A7B-A4B6-D65974107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D97E93B-45C9-49AE-AE32-BF855AF6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CB689D-17B3-4FAB-B0B1-E99937700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5F0B73C-EA4B-4F33-A867-FA1C23BF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242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940F955-F7FF-4375-908D-E999FF9BFF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4EF082A-6120-465D-B010-7E5520C20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3E995B-E1BD-4DE8-959C-52495A225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1EA661-ECC1-465E-83AE-14D6A2C08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E1158F-4710-4068-873D-E08F5F00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48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88DC2B-E73A-4781-B9AB-32C51ED75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82308E-F62B-4B7A-ABC5-E2380999A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A003B06-CC52-48F3-A7F0-260686912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E64C3A-2C8B-49E6-BE04-0EF320A4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9309C7-E83F-4207-B927-5AB4836D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329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9F1A04-BA55-4A41-8194-1A1BF7080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7F1048-0E5F-4B44-9492-70E2E9FAF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511D1D-CF1E-48E4-85A6-3EAF7D25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525D0F-C2CA-4CC6-8EC9-18C35A3A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ED69C2-E87A-42B7-B9E8-A445216D9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603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BDE2A-E453-44C1-AFED-CBEB29292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9EF841-9F75-46E4-A82C-345DC8298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2AF6B1-6308-4666-BE3E-14571CEA2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BB9E5A-B403-4CAB-AF98-E52FDB17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398DCB-9CFE-4EB9-BDCE-47FFBD36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2A45B4-C368-472F-BCBB-74B67FEE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830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22D576-93C4-4683-8C6E-7DFEA9D7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630B750-4BC7-4B45-A032-C47276D2E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D21E34B-78A4-4F45-9C10-B3A521D8D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8540983-6A65-49A0-B092-5E3126729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8455092-A9C1-427E-8735-083C6D6FA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C159336-2B86-49B6-9E51-15848C2F6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36A92A3-7EEB-458F-A1E8-23244C013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836D951-9A0D-456D-8326-C5B7AB132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067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EA432B-A888-4FCF-8F2F-40ACF9FB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2BDFB72-0836-49F1-8E7F-3FEBB4AC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98B6C15-CC2A-4AD0-A07E-E1ACB4A1E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9DF19EE-E11C-49B0-8B66-9501213E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937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C307D9A-608F-472A-BC69-D7B6E11FE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A50F5CC-014E-4761-A99D-A36FE05D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A7AF37-E020-4612-8560-D5D053B4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695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759327-585B-4FDA-AE59-9A33564A1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FF8D49-439D-45CD-A549-AE4E113F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DBA7D07-B348-41A3-ADF6-5C25C77ED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BF250E-470E-4964-94A9-8B05B430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42DC79-39D5-4F64-B637-FC9FC4D40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D1E40AA-2155-4543-AF10-C1275EE5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385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A28544-1AE9-4F10-92C4-D654129DD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2F8DD43-1791-4976-8D87-16BB48715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8FB0A75-C5A4-40AE-8A3B-481CC601E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C5AD58B-1B85-40E5-B525-99FC028FD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A33253-A6BB-4FA4-9286-94BAE5F5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862238F-2D68-4B74-AA90-806ED458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42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C67F075-65B5-49D0-A68F-F8A45C4E0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9FE4B1C-19B2-4AEC-B464-20F1BC0B6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1B65C6-3B0D-4F15-96FA-DF49711D7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50292-ACDD-4B84-8026-B91A2B2430E8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2DE216-71C3-440F-A63B-40F45C05B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02C86A-DCA6-4D80-B9AC-C4D7A02B61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B51F-2E3F-4294-8A86-B44B19DF0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07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>
            <a:extLst>
              <a:ext uri="{FF2B5EF4-FFF2-40B4-BE49-F238E27FC236}">
                <a16:creationId xmlns:a16="http://schemas.microsoft.com/office/drawing/2014/main" id="{DBF1E4EB-5457-4444-951F-3201A74AB11A}"/>
              </a:ext>
            </a:extLst>
          </p:cNvPr>
          <p:cNvSpPr/>
          <p:nvPr/>
        </p:nvSpPr>
        <p:spPr>
          <a:xfrm>
            <a:off x="0" y="-19050"/>
            <a:ext cx="12192000" cy="687705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AD6B9322-5F4D-470F-9F5A-2FBEDCB1372B}"/>
              </a:ext>
            </a:extLst>
          </p:cNvPr>
          <p:cNvSpPr txBox="1">
            <a:spLocks/>
          </p:cNvSpPr>
          <p:nvPr/>
        </p:nvSpPr>
        <p:spPr>
          <a:xfrm>
            <a:off x="1114482" y="2027986"/>
            <a:ext cx="7940743" cy="14010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7200" b="1" dirty="0">
                <a:solidFill>
                  <a:schemeClr val="bg1"/>
                </a:solidFill>
              </a:rPr>
              <a:t>Univ - </a:t>
            </a:r>
            <a:r>
              <a:rPr lang="ko-KR" altLang="en-US" sz="7200" b="1" dirty="0">
                <a:solidFill>
                  <a:schemeClr val="bg1"/>
                </a:solidFill>
              </a:rPr>
              <a:t>기초작업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02198F4-8ABD-4DA9-BE6C-78FF16588DB8}"/>
              </a:ext>
            </a:extLst>
          </p:cNvPr>
          <p:cNvSpPr/>
          <p:nvPr/>
        </p:nvSpPr>
        <p:spPr>
          <a:xfrm>
            <a:off x="1114482" y="3429000"/>
            <a:ext cx="7727677" cy="139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F6BB5C-6576-4DB0-9C1C-1EDB69C3E054}"/>
              </a:ext>
            </a:extLst>
          </p:cNvPr>
          <p:cNvSpPr txBox="1"/>
          <p:nvPr/>
        </p:nvSpPr>
        <p:spPr>
          <a:xfrm>
            <a:off x="1114482" y="4066893"/>
            <a:ext cx="5416947" cy="141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>
                <a:solidFill>
                  <a:schemeClr val="bg1"/>
                </a:solidFill>
              </a:rPr>
              <a:t>학교기본정보</a:t>
            </a:r>
            <a:endParaRPr lang="en-US" altLang="ko-KR" sz="20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>
                <a:solidFill>
                  <a:schemeClr val="bg1"/>
                </a:solidFill>
              </a:rPr>
              <a:t>학과기본정보</a:t>
            </a:r>
            <a:endParaRPr lang="en-US" altLang="ko-KR" sz="20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>
                <a:solidFill>
                  <a:schemeClr val="bg1"/>
                </a:solidFill>
              </a:rPr>
              <a:t>학생기본정보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5103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FFAD5E-FA37-4749-880B-BB2EC1C7B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84" y="250233"/>
            <a:ext cx="10759131" cy="36398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l"/>
            <a:r>
              <a:rPr lang="ko-KR" altLang="en-US" sz="2000" b="1" dirty="0">
                <a:solidFill>
                  <a:schemeClr val="bg1"/>
                </a:solidFill>
              </a:rPr>
              <a:t>기초작업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2944B943-C3E5-4F47-8946-D559A7420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84" y="726347"/>
            <a:ext cx="5044288" cy="182467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5AC1AAA-CA47-4CF1-B9F7-3449F030E696}"/>
              </a:ext>
            </a:extLst>
          </p:cNvPr>
          <p:cNvSpPr txBox="1"/>
          <p:nvPr/>
        </p:nvSpPr>
        <p:spPr>
          <a:xfrm>
            <a:off x="5972208" y="722092"/>
            <a:ext cx="5501908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/>
              <a:t>&lt;</a:t>
            </a:r>
            <a:r>
              <a:rPr lang="ko-KR" altLang="en-US" sz="1400" dirty="0"/>
              <a:t>해당 메뉴는 학교</a:t>
            </a:r>
            <a:r>
              <a:rPr lang="en-US" altLang="ko-KR" sz="1400" dirty="0"/>
              <a:t>, </a:t>
            </a:r>
            <a:r>
              <a:rPr lang="ko-KR" altLang="en-US" sz="1400" dirty="0"/>
              <a:t>학과</a:t>
            </a:r>
            <a:r>
              <a:rPr lang="en-US" altLang="ko-KR" sz="1400" dirty="0"/>
              <a:t>, </a:t>
            </a:r>
            <a:r>
              <a:rPr lang="ko-KR" altLang="en-US" sz="1400" dirty="0"/>
              <a:t>학생의 정보를 입력하는 메뉴입니다</a:t>
            </a:r>
            <a:r>
              <a:rPr lang="en-US" altLang="ko-KR" sz="1400" dirty="0"/>
              <a:t>.&gt;</a:t>
            </a:r>
          </a:p>
          <a:p>
            <a:pPr>
              <a:lnSpc>
                <a:spcPct val="150000"/>
              </a:lnSpc>
            </a:pPr>
            <a:r>
              <a:rPr lang="ko-KR" altLang="en-US" sz="1400" dirty="0"/>
              <a:t>해당 메뉴의 정보를 입력해 주셔야 </a:t>
            </a:r>
            <a:r>
              <a:rPr lang="ko-KR" altLang="en-US" sz="1400" dirty="0" err="1"/>
              <a:t>유니브를</a:t>
            </a:r>
            <a:r>
              <a:rPr lang="ko-KR" altLang="en-US" sz="1400" dirty="0"/>
              <a:t> 이용하실 수 있습니다</a:t>
            </a:r>
            <a:r>
              <a:rPr lang="en-US" altLang="ko-KR" sz="1400" dirty="0"/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AE1E4A-9050-48B4-B33C-407CF56D7CE1}"/>
              </a:ext>
            </a:extLst>
          </p:cNvPr>
          <p:cNvSpPr txBox="1"/>
          <p:nvPr/>
        </p:nvSpPr>
        <p:spPr>
          <a:xfrm>
            <a:off x="717884" y="5319422"/>
            <a:ext cx="3417705" cy="1129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/>
              <a:t>학원기본정보</a:t>
            </a:r>
            <a:endParaRPr lang="en-US" altLang="ko-K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8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1. </a:t>
            </a:r>
            <a:r>
              <a:rPr lang="ko-KR" altLang="en-US" sz="1100" dirty="0" err="1"/>
              <a:t>학원명</a:t>
            </a:r>
            <a:r>
              <a:rPr lang="ko-KR" altLang="en-US" sz="1100" dirty="0"/>
              <a:t> 입력 및 </a:t>
            </a:r>
            <a:r>
              <a:rPr lang="en-US" altLang="ko-KR" sz="1100" dirty="0"/>
              <a:t>[</a:t>
            </a:r>
            <a:r>
              <a:rPr lang="ko-KR" altLang="en-US" sz="1100" dirty="0"/>
              <a:t>검색</a:t>
            </a:r>
            <a:r>
              <a:rPr lang="en-US" altLang="ko-KR" sz="1100" dirty="0"/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2. [</a:t>
            </a:r>
            <a:r>
              <a:rPr lang="ko-KR" altLang="en-US" sz="1100" dirty="0"/>
              <a:t>적용</a:t>
            </a:r>
            <a:r>
              <a:rPr lang="en-US" altLang="ko-KR" sz="1100" dirty="0"/>
              <a:t>]</a:t>
            </a:r>
            <a:r>
              <a:rPr lang="ko-KR" altLang="en-US" sz="1100" dirty="0"/>
              <a:t> 버튼 클릭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3. </a:t>
            </a:r>
            <a:r>
              <a:rPr lang="ko-KR" altLang="en-US" sz="1100" dirty="0"/>
              <a:t>시리얼키 입력 후 </a:t>
            </a:r>
            <a:r>
              <a:rPr lang="en-US" altLang="ko-KR" sz="1100" dirty="0"/>
              <a:t>[</a:t>
            </a:r>
            <a:r>
              <a:rPr lang="ko-KR" altLang="en-US" sz="1100" dirty="0"/>
              <a:t>확인</a:t>
            </a:r>
            <a:r>
              <a:rPr lang="en-US" altLang="ko-KR" sz="1100" dirty="0"/>
              <a:t>]</a:t>
            </a:r>
            <a:r>
              <a:rPr lang="ko-KR" altLang="en-US" sz="1100" dirty="0"/>
              <a:t>버튼 클릭</a:t>
            </a:r>
            <a:r>
              <a:rPr lang="en-US" altLang="ko-KR" sz="1100" dirty="0"/>
              <a:t> </a:t>
            </a:r>
            <a:endParaRPr lang="ko-KR" altLang="en-US" sz="1100" dirty="0"/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85B7B663-4D21-4B0D-9359-E5C7202B20E4}"/>
              </a:ext>
            </a:extLst>
          </p:cNvPr>
          <p:cNvGrpSpPr/>
          <p:nvPr/>
        </p:nvGrpSpPr>
        <p:grpSpPr>
          <a:xfrm>
            <a:off x="721678" y="2460305"/>
            <a:ext cx="3417882" cy="2742432"/>
            <a:chOff x="721678" y="2460305"/>
            <a:chExt cx="3417882" cy="2742432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6AF6E8F4-ABBB-4508-B67C-8349A3025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678" y="2460305"/>
              <a:ext cx="3417882" cy="2742432"/>
            </a:xfrm>
            <a:prstGeom prst="rect">
              <a:avLst/>
            </a:prstGeom>
          </p:spPr>
        </p:pic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5D4227A4-3D05-4057-AA09-022925D0B630}"/>
                </a:ext>
              </a:extLst>
            </p:cNvPr>
            <p:cNvSpPr/>
            <p:nvPr/>
          </p:nvSpPr>
          <p:spPr>
            <a:xfrm>
              <a:off x="1974028" y="2798101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1</a:t>
              </a:r>
              <a:endParaRPr lang="ko-KR" altLang="en-US" sz="1200" dirty="0"/>
            </a:p>
          </p:txBody>
        </p:sp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29AB3A13-F3B3-4F28-AAF6-941D0DCF9D49}"/>
                </a:ext>
              </a:extLst>
            </p:cNvPr>
            <p:cNvSpPr/>
            <p:nvPr/>
          </p:nvSpPr>
          <p:spPr>
            <a:xfrm>
              <a:off x="3426220" y="2798101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3</a:t>
              </a:r>
              <a:endParaRPr lang="ko-KR" altLang="en-US" sz="1200" dirty="0"/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EB28C150-427B-46C1-8DAA-A150C493BE0A}"/>
                </a:ext>
              </a:extLst>
            </p:cNvPr>
            <p:cNvSpPr/>
            <p:nvPr/>
          </p:nvSpPr>
          <p:spPr>
            <a:xfrm>
              <a:off x="1966834" y="2953297"/>
              <a:ext cx="1212135" cy="12748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728A088F-B479-4223-AFBC-D5FCC1D25409}"/>
                </a:ext>
              </a:extLst>
            </p:cNvPr>
            <p:cNvSpPr/>
            <p:nvPr/>
          </p:nvSpPr>
          <p:spPr>
            <a:xfrm>
              <a:off x="3431657" y="2954329"/>
              <a:ext cx="685993" cy="115898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03E08BE0-B32F-4997-9500-40742DEC9547}"/>
                </a:ext>
              </a:extLst>
            </p:cNvPr>
            <p:cNvSpPr/>
            <p:nvPr/>
          </p:nvSpPr>
          <p:spPr>
            <a:xfrm>
              <a:off x="836375" y="3201973"/>
              <a:ext cx="221267" cy="12900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A0CBE017-7B11-4E27-8539-5E7BC44D4E1C}"/>
                </a:ext>
              </a:extLst>
            </p:cNvPr>
            <p:cNvSpPr/>
            <p:nvPr/>
          </p:nvSpPr>
          <p:spPr>
            <a:xfrm>
              <a:off x="844294" y="3029517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2</a:t>
              </a:r>
              <a:endParaRPr lang="ko-KR" altLang="en-US" sz="1200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1AD462BA-8BB8-475D-8323-DB100AA0FBA2}"/>
              </a:ext>
            </a:extLst>
          </p:cNvPr>
          <p:cNvSpPr txBox="1"/>
          <p:nvPr/>
        </p:nvSpPr>
        <p:spPr>
          <a:xfrm>
            <a:off x="4228889" y="5319422"/>
            <a:ext cx="3417705" cy="1411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/>
              <a:t>학과기본정보</a:t>
            </a:r>
            <a:endParaRPr lang="en-US" altLang="ko-K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8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학과검색</a:t>
            </a:r>
            <a:r>
              <a:rPr lang="en-US" altLang="ko-KR" sz="900" dirty="0"/>
              <a:t>(7</a:t>
            </a:r>
            <a:r>
              <a:rPr lang="ko-KR" altLang="en-US" sz="900" dirty="0" err="1"/>
              <a:t>차일반</a:t>
            </a:r>
            <a:r>
              <a:rPr lang="en-US" altLang="ko-KR" sz="9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2. [</a:t>
            </a:r>
            <a:r>
              <a:rPr lang="ko-KR" altLang="en-US" sz="900" dirty="0"/>
              <a:t>적용</a:t>
            </a:r>
            <a:r>
              <a:rPr lang="en-US" altLang="ko-KR" sz="900" dirty="0"/>
              <a:t>]</a:t>
            </a:r>
            <a:r>
              <a:rPr lang="ko-KR" altLang="en-US" sz="900" dirty="0"/>
              <a:t> 버튼 클릭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학년 </a:t>
            </a:r>
            <a:r>
              <a:rPr lang="ko-KR" altLang="en-US" sz="900" dirty="0" err="1"/>
              <a:t>시작반</a:t>
            </a:r>
            <a:r>
              <a:rPr lang="ko-KR" altLang="en-US" sz="900" dirty="0"/>
              <a:t> </a:t>
            </a:r>
            <a:r>
              <a:rPr lang="ko-KR" altLang="en-US" sz="900" dirty="0" err="1"/>
              <a:t>끝반</a:t>
            </a:r>
            <a:r>
              <a:rPr lang="ko-KR" altLang="en-US" sz="900" dirty="0"/>
              <a:t> 입력</a:t>
            </a:r>
            <a:br>
              <a:rPr lang="en-US" altLang="ko-KR" sz="900" dirty="0"/>
            </a:br>
            <a:r>
              <a:rPr lang="en-US" altLang="ko-KR" sz="900" dirty="0">
                <a:effectLst/>
                <a:latin typeface="verdana" panose="020B0604030504040204" pitchFamily="34" charset="0"/>
              </a:rPr>
              <a:t>(</a:t>
            </a:r>
            <a:r>
              <a:rPr lang="ko-KR" altLang="en-US" sz="900" dirty="0">
                <a:effectLst/>
                <a:latin typeface="verdana" panose="020B0604030504040204" pitchFamily="34" charset="0"/>
              </a:rPr>
              <a:t>한반당 </a:t>
            </a:r>
            <a:r>
              <a:rPr lang="en-US" altLang="ko-KR" sz="900" dirty="0">
                <a:effectLst/>
                <a:latin typeface="verdana" panose="020B0604030504040204" pitchFamily="34" charset="0"/>
              </a:rPr>
              <a:t>70</a:t>
            </a:r>
            <a:r>
              <a:rPr lang="ko-KR" altLang="en-US" sz="900" dirty="0">
                <a:effectLst/>
                <a:latin typeface="verdana" panose="020B0604030504040204" pitchFamily="34" charset="0"/>
              </a:rPr>
              <a:t>명 </a:t>
            </a:r>
            <a:r>
              <a:rPr lang="ko-KR" altLang="en-US" sz="900" dirty="0" err="1">
                <a:effectLst/>
                <a:latin typeface="verdana" panose="020B0604030504040204" pitchFamily="34" charset="0"/>
              </a:rPr>
              <a:t>입력가능하므로</a:t>
            </a:r>
            <a:r>
              <a:rPr lang="ko-KR" altLang="en-US" sz="900" dirty="0">
                <a:effectLst/>
                <a:latin typeface="verdana" panose="020B0604030504040204" pitchFamily="34" charset="0"/>
              </a:rPr>
              <a:t> </a:t>
            </a:r>
            <a:r>
              <a:rPr lang="en-US" altLang="ko-KR" sz="900" dirty="0">
                <a:effectLst/>
                <a:latin typeface="verdana" panose="020B0604030504040204" pitchFamily="34" charset="0"/>
              </a:rPr>
              <a:t>100</a:t>
            </a:r>
            <a:r>
              <a:rPr lang="ko-KR" altLang="en-US" sz="900" dirty="0">
                <a:effectLst/>
                <a:latin typeface="verdana" panose="020B0604030504040204" pitchFamily="34" charset="0"/>
              </a:rPr>
              <a:t>명일 경우 </a:t>
            </a:r>
            <a:br>
              <a:rPr lang="en-US" altLang="ko-KR" sz="900" dirty="0">
                <a:effectLst/>
                <a:latin typeface="verdana" panose="020B0604030504040204" pitchFamily="34" charset="0"/>
              </a:rPr>
            </a:br>
            <a:r>
              <a:rPr lang="ko-KR" altLang="en-US" sz="900" dirty="0" err="1">
                <a:effectLst/>
                <a:latin typeface="verdana" panose="020B0604030504040204" pitchFamily="34" charset="0"/>
              </a:rPr>
              <a:t>시작반</a:t>
            </a:r>
            <a:r>
              <a:rPr lang="en-US" altLang="ko-KR" sz="900" dirty="0">
                <a:effectLst/>
                <a:latin typeface="verdana" panose="020B0604030504040204" pitchFamily="34" charset="0"/>
              </a:rPr>
              <a:t>1,</a:t>
            </a:r>
            <a:r>
              <a:rPr lang="ko-KR" altLang="en-US" sz="900" dirty="0" err="1">
                <a:effectLst/>
                <a:latin typeface="verdana" panose="020B0604030504040204" pitchFamily="34" charset="0"/>
              </a:rPr>
              <a:t>끝반</a:t>
            </a:r>
            <a:r>
              <a:rPr lang="en-US" altLang="ko-KR" sz="900" dirty="0">
                <a:effectLst/>
                <a:latin typeface="verdana" panose="020B0604030504040204" pitchFamily="34" charset="0"/>
              </a:rPr>
              <a:t>2</a:t>
            </a:r>
            <a:r>
              <a:rPr lang="ko-KR" altLang="en-US" sz="900" dirty="0">
                <a:effectLst/>
                <a:latin typeface="verdana" panose="020B0604030504040204" pitchFamily="34" charset="0"/>
              </a:rPr>
              <a:t>로 입력</a:t>
            </a:r>
            <a:r>
              <a:rPr lang="en-US" altLang="ko-KR" sz="900" dirty="0">
                <a:effectLst/>
                <a:latin typeface="verdana" panose="020B0604030504040204" pitchFamily="34" charset="0"/>
              </a:rPr>
              <a:t>)</a:t>
            </a:r>
            <a:endParaRPr lang="ko-KR" altLang="en-US" sz="9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935C216-E14E-4AFD-8375-FE43A1E6DF16}"/>
              </a:ext>
            </a:extLst>
          </p:cNvPr>
          <p:cNvSpPr txBox="1"/>
          <p:nvPr/>
        </p:nvSpPr>
        <p:spPr>
          <a:xfrm>
            <a:off x="7766724" y="5319422"/>
            <a:ext cx="3593092" cy="1204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/>
              <a:t>학생기본정보</a:t>
            </a:r>
            <a:endParaRPr lang="en-US" altLang="ko-K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8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학생 이름 입력 </a:t>
            </a:r>
            <a:r>
              <a:rPr lang="en-US" altLang="ko-KR" sz="900" dirty="0"/>
              <a:t>&gt; Enter 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(</a:t>
            </a:r>
            <a:r>
              <a:rPr lang="ko-KR" altLang="en-US" sz="900" dirty="0"/>
              <a:t>학생 이름</a:t>
            </a:r>
            <a:r>
              <a:rPr lang="en-US" altLang="ko-KR" sz="900" dirty="0"/>
              <a:t>, </a:t>
            </a:r>
            <a:r>
              <a:rPr lang="ko-KR" altLang="en-US" sz="900" dirty="0"/>
              <a:t>재학상태</a:t>
            </a:r>
            <a:r>
              <a:rPr lang="en-US" altLang="ko-KR" sz="900" dirty="0"/>
              <a:t>, </a:t>
            </a:r>
            <a:r>
              <a:rPr lang="ko-KR" altLang="en-US" sz="900" dirty="0" err="1"/>
              <a:t>졸업년도</a:t>
            </a:r>
            <a:r>
              <a:rPr lang="ko-KR" altLang="en-US" sz="900" dirty="0"/>
              <a:t> 필수 입력</a:t>
            </a:r>
            <a:r>
              <a:rPr lang="en-US" altLang="ko-KR" sz="9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2.</a:t>
            </a:r>
            <a:r>
              <a:rPr lang="ko-KR" altLang="en-US" sz="900" dirty="0"/>
              <a:t> </a:t>
            </a:r>
            <a:r>
              <a:rPr lang="en-US" altLang="ko-KR" sz="900" dirty="0"/>
              <a:t>[</a:t>
            </a:r>
            <a:r>
              <a:rPr lang="ko-KR" altLang="en-US" sz="900" dirty="0"/>
              <a:t>저장</a:t>
            </a:r>
            <a:r>
              <a:rPr lang="en-US" altLang="ko-KR" sz="900" dirty="0"/>
              <a:t>]</a:t>
            </a:r>
            <a:r>
              <a:rPr lang="ko-KR" altLang="en-US" sz="900" dirty="0"/>
              <a:t>버튼 클릭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! </a:t>
            </a:r>
            <a:r>
              <a:rPr lang="ko-KR" altLang="en-US" sz="900" dirty="0"/>
              <a:t>엑셀에 학생정보 입력 후 가져오실 수도 있습니다</a:t>
            </a:r>
            <a:r>
              <a:rPr lang="en-US" altLang="ko-KR" sz="900" dirty="0"/>
              <a:t>. !</a:t>
            </a:r>
            <a:r>
              <a:rPr lang="ko-KR" altLang="en-US" sz="900" dirty="0"/>
              <a:t> </a:t>
            </a:r>
            <a:endParaRPr lang="en-US" altLang="ko-KR" sz="900" dirty="0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174BD277-2C60-465E-B44D-7851B49F24E4}"/>
              </a:ext>
            </a:extLst>
          </p:cNvPr>
          <p:cNvGrpSpPr/>
          <p:nvPr/>
        </p:nvGrpSpPr>
        <p:grpSpPr>
          <a:xfrm>
            <a:off x="4228889" y="2460305"/>
            <a:ext cx="3448506" cy="2742432"/>
            <a:chOff x="4228889" y="2460305"/>
            <a:chExt cx="3448506" cy="2742432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0892A9A7-B26D-4335-B647-33D6F70D7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8889" y="2460305"/>
              <a:ext cx="3448506" cy="2742432"/>
            </a:xfrm>
            <a:prstGeom prst="rect">
              <a:avLst/>
            </a:prstGeom>
          </p:spPr>
        </p:pic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420D3D62-A933-45A2-94A0-67B14FE8ED54}"/>
                </a:ext>
              </a:extLst>
            </p:cNvPr>
            <p:cNvSpPr/>
            <p:nvPr/>
          </p:nvSpPr>
          <p:spPr>
            <a:xfrm>
              <a:off x="6513098" y="2629014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1</a:t>
              </a:r>
              <a:endParaRPr lang="ko-KR" altLang="en-US" sz="1200" dirty="0"/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56C92B6F-8F96-4E3D-9C3F-874CA3B60FC6}"/>
                </a:ext>
              </a:extLst>
            </p:cNvPr>
            <p:cNvSpPr/>
            <p:nvPr/>
          </p:nvSpPr>
          <p:spPr>
            <a:xfrm>
              <a:off x="6513099" y="3195226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2</a:t>
              </a:r>
              <a:endParaRPr lang="ko-KR" altLang="en-US" sz="1200" dirty="0"/>
            </a:p>
          </p:txBody>
        </p:sp>
        <p:sp>
          <p:nvSpPr>
            <p:cNvPr id="33" name="직사각형 32">
              <a:extLst>
                <a:ext uri="{FF2B5EF4-FFF2-40B4-BE49-F238E27FC236}">
                  <a16:creationId xmlns:a16="http://schemas.microsoft.com/office/drawing/2014/main" id="{80C36046-DC10-41C9-8083-5F93C62FE67D}"/>
                </a:ext>
              </a:extLst>
            </p:cNvPr>
            <p:cNvSpPr/>
            <p:nvPr/>
          </p:nvSpPr>
          <p:spPr>
            <a:xfrm>
              <a:off x="6513100" y="2801981"/>
              <a:ext cx="989426" cy="140238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81FBD22B-3125-4191-B9A9-69B7EC7E36F3}"/>
                </a:ext>
              </a:extLst>
            </p:cNvPr>
            <p:cNvSpPr/>
            <p:nvPr/>
          </p:nvSpPr>
          <p:spPr>
            <a:xfrm>
              <a:off x="6513100" y="3048440"/>
              <a:ext cx="989426" cy="140238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8068E544-7D71-4034-8B7D-0590E469C44E}"/>
                </a:ext>
              </a:extLst>
            </p:cNvPr>
            <p:cNvSpPr/>
            <p:nvPr/>
          </p:nvSpPr>
          <p:spPr>
            <a:xfrm>
              <a:off x="4896694" y="2954300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3</a:t>
              </a:r>
              <a:endParaRPr lang="ko-KR" altLang="en-US" sz="1200" dirty="0"/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7FB8F498-C8FE-40D1-AB66-F8A6F3390B99}"/>
                </a:ext>
              </a:extLst>
            </p:cNvPr>
            <p:cNvSpPr/>
            <p:nvPr/>
          </p:nvSpPr>
          <p:spPr>
            <a:xfrm>
              <a:off x="5083150" y="2953297"/>
              <a:ext cx="1389087" cy="331219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EA18FDFA-FA34-496C-AC5C-A091CEE59413}"/>
              </a:ext>
            </a:extLst>
          </p:cNvPr>
          <p:cNvGrpSpPr/>
          <p:nvPr/>
        </p:nvGrpSpPr>
        <p:grpSpPr>
          <a:xfrm>
            <a:off x="7766724" y="2460305"/>
            <a:ext cx="3598350" cy="2742432"/>
            <a:chOff x="7766724" y="2460305"/>
            <a:chExt cx="3598350" cy="2742432"/>
          </a:xfrm>
        </p:grpSpPr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FE413DB8-2525-43E1-A92F-F83684B06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6724" y="2460305"/>
              <a:ext cx="3598350" cy="2742432"/>
            </a:xfrm>
            <a:prstGeom prst="rect">
              <a:avLst/>
            </a:prstGeom>
          </p:spPr>
        </p:pic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89492511-5A76-4157-9E45-349830BC0071}"/>
                </a:ext>
              </a:extLst>
            </p:cNvPr>
            <p:cNvSpPr/>
            <p:nvPr/>
          </p:nvSpPr>
          <p:spPr>
            <a:xfrm>
              <a:off x="7766724" y="2801981"/>
              <a:ext cx="2952076" cy="199066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871E36DD-F461-4076-812C-7FF20B6E540A}"/>
                </a:ext>
              </a:extLst>
            </p:cNvPr>
            <p:cNvSpPr/>
            <p:nvPr/>
          </p:nvSpPr>
          <p:spPr>
            <a:xfrm>
              <a:off x="10530099" y="2570141"/>
              <a:ext cx="318875" cy="1997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B3D266F9-01EB-4CD8-83E4-97527D846FDC}"/>
                </a:ext>
              </a:extLst>
            </p:cNvPr>
            <p:cNvSpPr/>
            <p:nvPr/>
          </p:nvSpPr>
          <p:spPr>
            <a:xfrm>
              <a:off x="7766724" y="2629014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1</a:t>
              </a:r>
              <a:endParaRPr lang="ko-KR" altLang="en-US" sz="1200" dirty="0"/>
            </a:p>
          </p:txBody>
        </p:sp>
        <p:sp>
          <p:nvSpPr>
            <p:cNvPr id="40" name="타원 39">
              <a:extLst>
                <a:ext uri="{FF2B5EF4-FFF2-40B4-BE49-F238E27FC236}">
                  <a16:creationId xmlns:a16="http://schemas.microsoft.com/office/drawing/2014/main" id="{538DD494-EA86-4A07-B56E-2359A9D1EFA9}"/>
                </a:ext>
              </a:extLst>
            </p:cNvPr>
            <p:cNvSpPr/>
            <p:nvPr/>
          </p:nvSpPr>
          <p:spPr>
            <a:xfrm>
              <a:off x="10529758" y="2604949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2</a:t>
              </a:r>
              <a:endParaRPr lang="ko-KR" altLang="en-US" sz="1200" dirty="0"/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A51604A2-A650-4B2A-99C4-51E88451A8C0}"/>
                </a:ext>
              </a:extLst>
            </p:cNvPr>
            <p:cNvSpPr/>
            <p:nvPr/>
          </p:nvSpPr>
          <p:spPr>
            <a:xfrm>
              <a:off x="10787274" y="4875191"/>
              <a:ext cx="577800" cy="32754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>
              <a:extLst>
                <a:ext uri="{FF2B5EF4-FFF2-40B4-BE49-F238E27FC236}">
                  <a16:creationId xmlns:a16="http://schemas.microsoft.com/office/drawing/2014/main" id="{E8EDDD28-8EAE-4600-8D03-FAA47AB5041F}"/>
                </a:ext>
              </a:extLst>
            </p:cNvPr>
            <p:cNvSpPr/>
            <p:nvPr/>
          </p:nvSpPr>
          <p:spPr>
            <a:xfrm>
              <a:off x="10614319" y="4875191"/>
              <a:ext cx="150433" cy="1504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dirty="0"/>
                <a:t>!</a:t>
              </a:r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83189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7D949FCD-0501-4EA9-97B6-E78A40CAF9C7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AD6B9322-5F4D-470F-9F5A-2FBEDCB1372B}"/>
              </a:ext>
            </a:extLst>
          </p:cNvPr>
          <p:cNvSpPr txBox="1">
            <a:spLocks/>
          </p:cNvSpPr>
          <p:nvPr/>
        </p:nvSpPr>
        <p:spPr>
          <a:xfrm>
            <a:off x="1114482" y="2027986"/>
            <a:ext cx="7940743" cy="14010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7200" b="1" dirty="0">
                <a:solidFill>
                  <a:schemeClr val="bg1"/>
                </a:solidFill>
              </a:rPr>
              <a:t>Univ - </a:t>
            </a:r>
            <a:r>
              <a:rPr lang="ko-KR" altLang="en-US" sz="7200" b="1" dirty="0">
                <a:solidFill>
                  <a:schemeClr val="bg1"/>
                </a:solidFill>
              </a:rPr>
              <a:t>성적관리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02198F4-8ABD-4DA9-BE6C-78FF16588DB8}"/>
              </a:ext>
            </a:extLst>
          </p:cNvPr>
          <p:cNvSpPr/>
          <p:nvPr/>
        </p:nvSpPr>
        <p:spPr>
          <a:xfrm>
            <a:off x="1114482" y="3429000"/>
            <a:ext cx="7727677" cy="139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A306E4-A690-4107-813B-890219102C5D}"/>
              </a:ext>
            </a:extLst>
          </p:cNvPr>
          <p:cNvSpPr txBox="1"/>
          <p:nvPr/>
        </p:nvSpPr>
        <p:spPr>
          <a:xfrm>
            <a:off x="1114482" y="4066893"/>
            <a:ext cx="7727677" cy="95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>
                <a:solidFill>
                  <a:schemeClr val="bg1"/>
                </a:solidFill>
              </a:rPr>
              <a:t>학생부 성적관리 </a:t>
            </a:r>
            <a:r>
              <a:rPr lang="en-US" altLang="ko-KR" sz="2000" b="1" dirty="0">
                <a:solidFill>
                  <a:schemeClr val="bg1"/>
                </a:solidFill>
              </a:rPr>
              <a:t>&gt;</a:t>
            </a:r>
            <a:r>
              <a:rPr lang="ko-KR" altLang="en-US" sz="2000" b="1" dirty="0">
                <a:solidFill>
                  <a:schemeClr val="bg1"/>
                </a:solidFill>
              </a:rPr>
              <a:t> </a:t>
            </a:r>
            <a:r>
              <a:rPr lang="en-US" altLang="ko-KR" sz="2000" b="1" dirty="0">
                <a:solidFill>
                  <a:schemeClr val="bg1"/>
                </a:solidFill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</a:rPr>
              <a:t>교과</a:t>
            </a:r>
            <a:r>
              <a:rPr lang="en-US" altLang="ko-KR" sz="2000" b="1" dirty="0">
                <a:solidFill>
                  <a:schemeClr val="bg1"/>
                </a:solidFill>
              </a:rPr>
              <a:t>/</a:t>
            </a:r>
            <a:r>
              <a:rPr lang="ko-KR" altLang="en-US" sz="2000" b="1" dirty="0" err="1">
                <a:solidFill>
                  <a:schemeClr val="bg1"/>
                </a:solidFill>
              </a:rPr>
              <a:t>비교과</a:t>
            </a:r>
            <a:r>
              <a:rPr lang="en-US" altLang="ko-KR" sz="2000" b="1" dirty="0">
                <a:solidFill>
                  <a:schemeClr val="bg1"/>
                </a:solidFill>
              </a:rPr>
              <a:t>] </a:t>
            </a:r>
            <a:r>
              <a:rPr lang="ko-KR" altLang="en-US" sz="2000" b="1" dirty="0">
                <a:solidFill>
                  <a:schemeClr val="bg1"/>
                </a:solidFill>
              </a:rPr>
              <a:t>수작업 관리 </a:t>
            </a:r>
            <a:endParaRPr lang="en-US" altLang="ko-KR" sz="2000" b="1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>
                <a:solidFill>
                  <a:schemeClr val="bg1"/>
                </a:solidFill>
              </a:rPr>
              <a:t>수능</a:t>
            </a:r>
            <a:r>
              <a:rPr lang="en-US" altLang="ko-KR" sz="2000" b="1" dirty="0">
                <a:solidFill>
                  <a:schemeClr val="bg1"/>
                </a:solidFill>
              </a:rPr>
              <a:t>.</a:t>
            </a:r>
            <a:r>
              <a:rPr lang="ko-KR" altLang="en-US" sz="2000" b="1" dirty="0">
                <a:solidFill>
                  <a:schemeClr val="bg1"/>
                </a:solidFill>
              </a:rPr>
              <a:t>모의고사관리 </a:t>
            </a:r>
            <a:r>
              <a:rPr lang="en-US" altLang="ko-KR" sz="2000" b="1" dirty="0">
                <a:solidFill>
                  <a:schemeClr val="bg1"/>
                </a:solidFill>
              </a:rPr>
              <a:t>&gt; </a:t>
            </a:r>
            <a:r>
              <a:rPr lang="ko-KR" altLang="en-US" sz="2000" b="1" dirty="0">
                <a:solidFill>
                  <a:schemeClr val="bg1"/>
                </a:solidFill>
              </a:rPr>
              <a:t>수작업 입력</a:t>
            </a:r>
            <a:r>
              <a:rPr lang="en-US" altLang="ko-KR" sz="2000" b="1" dirty="0">
                <a:solidFill>
                  <a:schemeClr val="bg1"/>
                </a:solidFill>
              </a:rPr>
              <a:t>/</a:t>
            </a:r>
            <a:r>
              <a:rPr lang="ko-KR" altLang="en-US" sz="2000" b="1" dirty="0">
                <a:solidFill>
                  <a:schemeClr val="bg1"/>
                </a:solidFill>
              </a:rPr>
              <a:t>수정</a:t>
            </a:r>
            <a:r>
              <a:rPr lang="en-US" altLang="ko-KR" sz="2000" b="1" dirty="0">
                <a:solidFill>
                  <a:schemeClr val="bg1"/>
                </a:solidFill>
              </a:rPr>
              <a:t>/</a:t>
            </a:r>
            <a:r>
              <a:rPr lang="ko-KR" altLang="en-US" sz="2000" b="1" dirty="0">
                <a:solidFill>
                  <a:schemeClr val="bg1"/>
                </a:solidFill>
              </a:rPr>
              <a:t>확인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6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3FB9E435-EE33-42B8-96DC-FC62CACA96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5" y="722151"/>
            <a:ext cx="5040494" cy="181066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5AC1AAA-CA47-4CF1-B9F7-3449F030E696}"/>
              </a:ext>
            </a:extLst>
          </p:cNvPr>
          <p:cNvSpPr txBox="1"/>
          <p:nvPr/>
        </p:nvSpPr>
        <p:spPr>
          <a:xfrm>
            <a:off x="5836920" y="740084"/>
            <a:ext cx="5549154" cy="1343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/>
              <a:t>&lt;</a:t>
            </a:r>
            <a:r>
              <a:rPr lang="ko-KR" altLang="en-US" sz="1400" dirty="0"/>
              <a:t>해당 메뉴는 학생들의 내신성적을 입력하는 메뉴입니다</a:t>
            </a:r>
            <a:r>
              <a:rPr lang="en-US" altLang="ko-KR" sz="1400" dirty="0"/>
              <a:t>.&gt;</a:t>
            </a:r>
            <a:br>
              <a:rPr lang="en-US" altLang="ko-KR" sz="1400" dirty="0"/>
            </a:br>
            <a:r>
              <a:rPr lang="ko-KR" altLang="en-US" sz="1400" dirty="0"/>
              <a:t>해당 메뉴에서 </a:t>
            </a:r>
            <a:r>
              <a:rPr lang="ko-KR" altLang="en-US" sz="1400" dirty="0">
                <a:solidFill>
                  <a:srgbClr val="FF0000"/>
                </a:solidFill>
              </a:rPr>
              <a:t>수작업</a:t>
            </a:r>
            <a:r>
              <a:rPr lang="en-US" altLang="ko-KR" sz="1400" dirty="0">
                <a:solidFill>
                  <a:srgbClr val="FF0000"/>
                </a:solidFill>
              </a:rPr>
              <a:t>(</a:t>
            </a:r>
            <a:r>
              <a:rPr lang="ko-KR" altLang="en-US" sz="1400" dirty="0" err="1">
                <a:solidFill>
                  <a:srgbClr val="FF0000"/>
                </a:solidFill>
              </a:rPr>
              <a:t>수작업입력예시</a:t>
            </a:r>
            <a:r>
              <a:rPr lang="ko-KR" altLang="en-US" sz="1400" dirty="0">
                <a:solidFill>
                  <a:srgbClr val="FF0000"/>
                </a:solidFill>
              </a:rPr>
              <a:t> 참고</a:t>
            </a:r>
            <a:r>
              <a:rPr lang="en-US" altLang="ko-KR" sz="1400" dirty="0">
                <a:solidFill>
                  <a:srgbClr val="FF0000"/>
                </a:solidFill>
              </a:rPr>
              <a:t>)</a:t>
            </a:r>
            <a:r>
              <a:rPr lang="ko-KR" altLang="en-US" sz="1400" dirty="0"/>
              <a:t>으로 입력가능 하며</a:t>
            </a:r>
            <a:r>
              <a:rPr lang="en-US" altLang="ko-KR" sz="1400" dirty="0"/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sz="1400" dirty="0"/>
              <a:t>[</a:t>
            </a:r>
            <a:r>
              <a:rPr lang="ko-KR" altLang="en-US" sz="1400" dirty="0">
                <a:solidFill>
                  <a:srgbClr val="FF0000"/>
                </a:solidFill>
              </a:rPr>
              <a:t>엑셀저장</a:t>
            </a:r>
            <a:r>
              <a:rPr lang="en-US" altLang="ko-KR" sz="1400" dirty="0"/>
              <a:t>], [</a:t>
            </a:r>
            <a:r>
              <a:rPr lang="ko-KR" altLang="en-US" sz="1400" dirty="0" err="1">
                <a:solidFill>
                  <a:srgbClr val="FF0000"/>
                </a:solidFill>
              </a:rPr>
              <a:t>엑셀불러오기</a:t>
            </a:r>
            <a:r>
              <a:rPr lang="en-US" altLang="ko-KR" sz="1400" dirty="0"/>
              <a:t>] </a:t>
            </a:r>
            <a:r>
              <a:rPr lang="ko-KR" altLang="en-US" sz="1400" dirty="0"/>
              <a:t>메뉴를 이용하여 학생성적을 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/>
              <a:t>엑셀에 입력 후 업로드해 주실 수도 있습니다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4A2CF656-1E7B-4C6E-9710-0B569DFA1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84" y="250233"/>
            <a:ext cx="10759131" cy="36398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l"/>
            <a:r>
              <a:rPr lang="ko-KR" altLang="en-US" sz="2000" b="1" dirty="0">
                <a:solidFill>
                  <a:schemeClr val="bg1"/>
                </a:solidFill>
              </a:rPr>
              <a:t>성적관리 </a:t>
            </a:r>
            <a:r>
              <a:rPr lang="en-US" altLang="ko-KR" sz="2000" b="1" dirty="0">
                <a:solidFill>
                  <a:schemeClr val="bg1"/>
                </a:solidFill>
              </a:rPr>
              <a:t>– </a:t>
            </a:r>
            <a:r>
              <a:rPr lang="ko-KR" altLang="en-US" sz="2000" b="1" dirty="0">
                <a:solidFill>
                  <a:schemeClr val="bg1"/>
                </a:solidFill>
              </a:rPr>
              <a:t>학생부 성적관리 </a:t>
            </a:r>
            <a:r>
              <a:rPr lang="en-US" altLang="ko-KR" sz="2000" b="1" dirty="0">
                <a:solidFill>
                  <a:schemeClr val="bg1"/>
                </a:solidFill>
              </a:rPr>
              <a:t>&gt;</a:t>
            </a:r>
            <a:r>
              <a:rPr lang="ko-KR" altLang="en-US" sz="2000" b="1" dirty="0">
                <a:solidFill>
                  <a:schemeClr val="bg1"/>
                </a:solidFill>
              </a:rPr>
              <a:t> </a:t>
            </a:r>
            <a:r>
              <a:rPr lang="en-US" altLang="ko-KR" sz="2000" b="1" dirty="0">
                <a:solidFill>
                  <a:schemeClr val="bg1"/>
                </a:solidFill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</a:rPr>
              <a:t>교과</a:t>
            </a:r>
            <a:r>
              <a:rPr lang="en-US" altLang="ko-KR" sz="2000" b="1" dirty="0">
                <a:solidFill>
                  <a:schemeClr val="bg1"/>
                </a:solidFill>
              </a:rPr>
              <a:t>/</a:t>
            </a:r>
            <a:r>
              <a:rPr lang="ko-KR" altLang="en-US" sz="2000" b="1" dirty="0" err="1">
                <a:solidFill>
                  <a:schemeClr val="bg1"/>
                </a:solidFill>
              </a:rPr>
              <a:t>비교과</a:t>
            </a:r>
            <a:r>
              <a:rPr lang="en-US" altLang="ko-KR" sz="2000" b="1" dirty="0">
                <a:solidFill>
                  <a:schemeClr val="bg1"/>
                </a:solidFill>
              </a:rPr>
              <a:t>] </a:t>
            </a:r>
            <a:r>
              <a:rPr lang="ko-KR" altLang="en-US" sz="2000" b="1" dirty="0">
                <a:solidFill>
                  <a:schemeClr val="bg1"/>
                </a:solidFill>
              </a:rPr>
              <a:t>수작업 관리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F171050-4325-4182-9DCB-14C7BD15D8A5}"/>
              </a:ext>
            </a:extLst>
          </p:cNvPr>
          <p:cNvSpPr txBox="1"/>
          <p:nvPr/>
        </p:nvSpPr>
        <p:spPr>
          <a:xfrm>
            <a:off x="5752729" y="2485748"/>
            <a:ext cx="4640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200" dirty="0"/>
              <a:t>엑셀 입력 예시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D7B79888-0063-4F3A-94B4-BA628A54D70F}"/>
              </a:ext>
            </a:extLst>
          </p:cNvPr>
          <p:cNvGrpSpPr/>
          <p:nvPr/>
        </p:nvGrpSpPr>
        <p:grpSpPr>
          <a:xfrm>
            <a:off x="713014" y="2770484"/>
            <a:ext cx="6240236" cy="3753218"/>
            <a:chOff x="713014" y="2770484"/>
            <a:chExt cx="6240236" cy="3753218"/>
          </a:xfrm>
        </p:grpSpPr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2FCEE248-15CC-4F72-AAA8-5263CE332F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014" y="2770484"/>
              <a:ext cx="6240236" cy="3753218"/>
            </a:xfrm>
            <a:prstGeom prst="rect">
              <a:avLst/>
            </a:prstGeom>
          </p:spPr>
        </p:pic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C3D99E4C-0E98-44AD-B204-B09BC5033938}"/>
                </a:ext>
              </a:extLst>
            </p:cNvPr>
            <p:cNvSpPr/>
            <p:nvPr/>
          </p:nvSpPr>
          <p:spPr>
            <a:xfrm>
              <a:off x="3521075" y="3393323"/>
              <a:ext cx="927897" cy="20470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직사각형 45">
              <a:extLst>
                <a:ext uri="{FF2B5EF4-FFF2-40B4-BE49-F238E27FC236}">
                  <a16:creationId xmlns:a16="http://schemas.microsoft.com/office/drawing/2014/main" id="{9128858A-8C90-4E99-A42C-047E8B628599}"/>
                </a:ext>
              </a:extLst>
            </p:cNvPr>
            <p:cNvSpPr/>
            <p:nvPr/>
          </p:nvSpPr>
          <p:spPr>
            <a:xfrm>
              <a:off x="4448972" y="3393323"/>
              <a:ext cx="478628" cy="204706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78B5BA07-50AC-4331-9912-73EC9449C6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399" y="2770484"/>
            <a:ext cx="5718716" cy="370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23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55712904-2C3D-4F9D-9451-EB0BB24C47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4" y="722151"/>
            <a:ext cx="5039715" cy="174398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5AC1AAA-CA47-4CF1-B9F7-3449F030E696}"/>
              </a:ext>
            </a:extLst>
          </p:cNvPr>
          <p:cNvSpPr txBox="1"/>
          <p:nvPr/>
        </p:nvSpPr>
        <p:spPr>
          <a:xfrm>
            <a:off x="5836919" y="740084"/>
            <a:ext cx="5716905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/>
              <a:t>&lt;</a:t>
            </a:r>
            <a:r>
              <a:rPr lang="ko-KR" altLang="en-US" sz="1400" dirty="0"/>
              <a:t>해당 메뉴는 학생들의 수능</a:t>
            </a:r>
            <a:r>
              <a:rPr lang="en-US" altLang="ko-KR" sz="1400" dirty="0"/>
              <a:t> </a:t>
            </a:r>
            <a:r>
              <a:rPr lang="ko-KR" altLang="en-US" sz="1400" dirty="0"/>
              <a:t>모의고사 점수를 입력하는 메뉴입니다</a:t>
            </a:r>
            <a:r>
              <a:rPr lang="en-US" altLang="ko-KR" sz="1400" dirty="0"/>
              <a:t>.&gt;</a:t>
            </a:r>
            <a:br>
              <a:rPr lang="en-US" altLang="ko-KR" sz="1400" dirty="0"/>
            </a:br>
            <a:r>
              <a:rPr lang="ko-KR" altLang="en-US" sz="1400" dirty="0"/>
              <a:t>학생들의 모의고사 점수를 </a:t>
            </a:r>
            <a:r>
              <a:rPr lang="ko-KR" altLang="en-US" sz="1400" dirty="0">
                <a:solidFill>
                  <a:srgbClr val="FF0000"/>
                </a:solidFill>
              </a:rPr>
              <a:t>수작업으로 </a:t>
            </a:r>
            <a:r>
              <a:rPr lang="ko-KR" altLang="en-US" sz="1400" dirty="0"/>
              <a:t>입력하는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ko-KR" altLang="en-US" sz="1400" dirty="0"/>
              <a:t>메뉴 입니다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DE03DB8B-C780-4E7A-8FEB-9D5266A11F78}"/>
              </a:ext>
            </a:extLst>
          </p:cNvPr>
          <p:cNvGrpSpPr/>
          <p:nvPr/>
        </p:nvGrpSpPr>
        <p:grpSpPr>
          <a:xfrm>
            <a:off x="713014" y="2845986"/>
            <a:ext cx="6125580" cy="3450039"/>
            <a:chOff x="713014" y="2845986"/>
            <a:chExt cx="6125580" cy="3450039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CF9AFD35-8E55-41EE-A20D-D5DF1D8484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014" y="2845986"/>
              <a:ext cx="6125580" cy="3450039"/>
            </a:xfrm>
            <a:prstGeom prst="rect">
              <a:avLst/>
            </a:prstGeom>
          </p:spPr>
        </p:pic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04B686A7-790E-4836-964B-A2024D4C80EB}"/>
                </a:ext>
              </a:extLst>
            </p:cNvPr>
            <p:cNvSpPr/>
            <p:nvPr/>
          </p:nvSpPr>
          <p:spPr>
            <a:xfrm>
              <a:off x="2724150" y="3781425"/>
              <a:ext cx="454820" cy="1928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7D96868-8302-40BF-A9E7-604BD5E9C170}"/>
              </a:ext>
            </a:extLst>
          </p:cNvPr>
          <p:cNvSpPr txBox="1"/>
          <p:nvPr/>
        </p:nvSpPr>
        <p:spPr>
          <a:xfrm>
            <a:off x="7028404" y="2845986"/>
            <a:ext cx="4525420" cy="198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/>
              <a:t>학생들의 국어</a:t>
            </a:r>
            <a:r>
              <a:rPr lang="en-US" altLang="ko-KR" sz="1400" dirty="0"/>
              <a:t>, </a:t>
            </a:r>
            <a:r>
              <a:rPr lang="ko-KR" altLang="en-US" sz="1400" dirty="0"/>
              <a:t>수학</a:t>
            </a:r>
            <a:r>
              <a:rPr lang="en-US" altLang="ko-KR" sz="1400" dirty="0"/>
              <a:t>, </a:t>
            </a:r>
            <a:r>
              <a:rPr lang="ko-KR" altLang="en-US" sz="1400" dirty="0"/>
              <a:t>영어</a:t>
            </a:r>
            <a:r>
              <a:rPr lang="en-US" altLang="ko-KR" sz="1400" dirty="0"/>
              <a:t>, </a:t>
            </a:r>
            <a:r>
              <a:rPr lang="ko-KR" altLang="en-US" sz="1400" dirty="0"/>
              <a:t>탐구</a:t>
            </a:r>
            <a:r>
              <a:rPr lang="en-US" altLang="ko-KR" sz="1400" dirty="0"/>
              <a:t>, </a:t>
            </a:r>
            <a:r>
              <a:rPr lang="ko-KR" altLang="en-US" sz="1400" dirty="0"/>
              <a:t>한국사</a:t>
            </a:r>
            <a:r>
              <a:rPr lang="en-US" altLang="ko-KR" sz="1400" dirty="0"/>
              <a:t>, </a:t>
            </a:r>
            <a:r>
              <a:rPr lang="ko-KR" altLang="en-US" sz="1400" dirty="0"/>
              <a:t>제</a:t>
            </a:r>
            <a:r>
              <a:rPr lang="en-US" altLang="ko-KR" sz="1400" dirty="0"/>
              <a:t>2</a:t>
            </a:r>
            <a:r>
              <a:rPr lang="ko-KR" altLang="en-US" sz="1400" dirty="0"/>
              <a:t>외국어 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/>
              <a:t>점수를 입력해 주시면 됩니다</a:t>
            </a:r>
            <a:r>
              <a:rPr lang="en-US" altLang="ko-KR" sz="1400" dirty="0"/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400" dirty="0"/>
              <a:t>선택과목이 있는 경우 반드시 선택과목을 선택해 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/>
              <a:t>주셔야 합니다</a:t>
            </a:r>
            <a:r>
              <a:rPr lang="en-US" altLang="ko-KR" sz="1400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400" dirty="0"/>
              <a:t>학생들의 점수 입력 후 </a:t>
            </a:r>
            <a:r>
              <a:rPr lang="en-US" altLang="ko-KR" sz="1400" dirty="0"/>
              <a:t>[</a:t>
            </a:r>
            <a:r>
              <a:rPr lang="ko-KR" altLang="en-US" sz="1400" dirty="0"/>
              <a:t>저장</a:t>
            </a:r>
            <a:r>
              <a:rPr lang="en-US" altLang="ko-KR" sz="1400" dirty="0"/>
              <a:t>] </a:t>
            </a:r>
            <a:r>
              <a:rPr lang="ko-KR" altLang="en-US" sz="1400" dirty="0"/>
              <a:t>버튼을 눌러 주시면 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/>
              <a:t>됩니다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4A40D162-E8A8-4064-BAD3-D570F6A2B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84" y="250233"/>
            <a:ext cx="10759131" cy="36398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l"/>
            <a:r>
              <a:rPr lang="ko-KR" altLang="en-US" sz="2000" b="1" dirty="0">
                <a:solidFill>
                  <a:schemeClr val="bg1"/>
                </a:solidFill>
              </a:rPr>
              <a:t>성적관리 </a:t>
            </a:r>
            <a:r>
              <a:rPr lang="en-US" altLang="ko-KR" sz="2000" b="1" dirty="0">
                <a:solidFill>
                  <a:schemeClr val="bg1"/>
                </a:solidFill>
              </a:rPr>
              <a:t>– </a:t>
            </a:r>
            <a:r>
              <a:rPr lang="ko-KR" altLang="en-US" sz="2000" b="1" dirty="0">
                <a:solidFill>
                  <a:schemeClr val="bg1"/>
                </a:solidFill>
              </a:rPr>
              <a:t>수능</a:t>
            </a:r>
            <a:r>
              <a:rPr lang="en-US" altLang="ko-KR" sz="2000" b="1" dirty="0">
                <a:solidFill>
                  <a:schemeClr val="bg1"/>
                </a:solidFill>
              </a:rPr>
              <a:t>.</a:t>
            </a:r>
            <a:r>
              <a:rPr lang="ko-KR" altLang="en-US" sz="2000" b="1" dirty="0">
                <a:solidFill>
                  <a:schemeClr val="bg1"/>
                </a:solidFill>
              </a:rPr>
              <a:t>모의고사관리 </a:t>
            </a:r>
            <a:r>
              <a:rPr lang="en-US" altLang="ko-KR" sz="2000" b="1" dirty="0">
                <a:solidFill>
                  <a:schemeClr val="bg1"/>
                </a:solidFill>
              </a:rPr>
              <a:t>&gt; </a:t>
            </a:r>
            <a:r>
              <a:rPr lang="ko-KR" altLang="en-US" sz="2000" b="1" dirty="0">
                <a:solidFill>
                  <a:schemeClr val="bg1"/>
                </a:solidFill>
              </a:rPr>
              <a:t>수작업 입력</a:t>
            </a:r>
            <a:r>
              <a:rPr lang="en-US" altLang="ko-KR" sz="2000" b="1" dirty="0">
                <a:solidFill>
                  <a:schemeClr val="bg1"/>
                </a:solidFill>
              </a:rPr>
              <a:t>/</a:t>
            </a:r>
            <a:r>
              <a:rPr lang="ko-KR" altLang="en-US" sz="2000" b="1" dirty="0">
                <a:solidFill>
                  <a:schemeClr val="bg1"/>
                </a:solidFill>
              </a:rPr>
              <a:t>수정</a:t>
            </a:r>
            <a:r>
              <a:rPr lang="en-US" altLang="ko-KR" sz="2000" b="1" dirty="0">
                <a:solidFill>
                  <a:schemeClr val="bg1"/>
                </a:solidFill>
              </a:rPr>
              <a:t>/</a:t>
            </a:r>
            <a:r>
              <a:rPr lang="ko-KR" altLang="en-US" sz="2000" b="1" dirty="0">
                <a:solidFill>
                  <a:schemeClr val="bg1"/>
                </a:solidFill>
              </a:rPr>
              <a:t>확인</a:t>
            </a:r>
          </a:p>
        </p:txBody>
      </p:sp>
    </p:spTree>
    <p:extLst>
      <p:ext uri="{BB962C8B-B14F-4D97-AF65-F5344CB8AC3E}">
        <p14:creationId xmlns:p14="http://schemas.microsoft.com/office/powerpoint/2010/main" val="111817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7D949FCD-0501-4EA9-97B6-E78A40CAF9C7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AD6B9322-5F4D-470F-9F5A-2FBEDCB1372B}"/>
              </a:ext>
            </a:extLst>
          </p:cNvPr>
          <p:cNvSpPr txBox="1">
            <a:spLocks/>
          </p:cNvSpPr>
          <p:nvPr/>
        </p:nvSpPr>
        <p:spPr>
          <a:xfrm>
            <a:off x="1114481" y="2027986"/>
            <a:ext cx="8842159" cy="14010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6600" b="1" dirty="0">
                <a:solidFill>
                  <a:schemeClr val="bg1"/>
                </a:solidFill>
              </a:rPr>
              <a:t>Univ - </a:t>
            </a:r>
            <a:r>
              <a:rPr lang="ko-KR" altLang="en-US" sz="6600" b="1" dirty="0">
                <a:solidFill>
                  <a:schemeClr val="bg1"/>
                </a:solidFill>
              </a:rPr>
              <a:t>지원가능대학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02198F4-8ABD-4DA9-BE6C-78FF16588DB8}"/>
              </a:ext>
            </a:extLst>
          </p:cNvPr>
          <p:cNvSpPr/>
          <p:nvPr/>
        </p:nvSpPr>
        <p:spPr>
          <a:xfrm>
            <a:off x="1114482" y="3429000"/>
            <a:ext cx="7727677" cy="139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BE218A-F842-41EE-9AB6-36F596522AFE}"/>
              </a:ext>
            </a:extLst>
          </p:cNvPr>
          <p:cNvSpPr txBox="1"/>
          <p:nvPr/>
        </p:nvSpPr>
        <p:spPr>
          <a:xfrm>
            <a:off x="1114482" y="4066893"/>
            <a:ext cx="7727677" cy="95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>
                <a:solidFill>
                  <a:schemeClr val="bg1"/>
                </a:solidFill>
              </a:rPr>
              <a:t>수시지원가능대학 </a:t>
            </a:r>
            <a:endParaRPr lang="en-US" altLang="ko-KR" sz="2000" b="1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>
                <a:solidFill>
                  <a:schemeClr val="bg1"/>
                </a:solidFill>
              </a:rPr>
              <a:t>정시지원가능대학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99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B5AC1AAA-CA47-4CF1-B9F7-3449F030E696}"/>
              </a:ext>
            </a:extLst>
          </p:cNvPr>
          <p:cNvSpPr txBox="1"/>
          <p:nvPr/>
        </p:nvSpPr>
        <p:spPr>
          <a:xfrm>
            <a:off x="5836919" y="740084"/>
            <a:ext cx="5716905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/>
              <a:t>&lt;</a:t>
            </a:r>
            <a:r>
              <a:rPr lang="ko-KR" altLang="en-US" sz="1400" dirty="0"/>
              <a:t>해당 메뉴는 학생의 성적을 이용하여 대학교에서 발표한 자료를 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ko-KR" altLang="en-US" sz="1400" dirty="0"/>
              <a:t>바탕으로 합격 여부를 분석하는 메뉴입니다</a:t>
            </a:r>
            <a:r>
              <a:rPr lang="en-US" altLang="ko-KR" sz="1400" dirty="0"/>
              <a:t>.&gt;</a:t>
            </a:r>
            <a:r>
              <a:rPr lang="ko-KR" altLang="en-US" sz="1400" dirty="0"/>
              <a:t> </a:t>
            </a:r>
            <a:endParaRPr lang="en-US" altLang="ko-KR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D96868-8302-40BF-A9E7-604BD5E9C170}"/>
              </a:ext>
            </a:extLst>
          </p:cNvPr>
          <p:cNvSpPr txBox="1"/>
          <p:nvPr/>
        </p:nvSpPr>
        <p:spPr>
          <a:xfrm>
            <a:off x="6174754" y="1722479"/>
            <a:ext cx="5304232" cy="1343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/>
              <a:t>원하시는 조건을 선택하신 뒤 </a:t>
            </a:r>
            <a:r>
              <a:rPr lang="en-US" altLang="ko-KR" sz="1400" dirty="0"/>
              <a:t>[</a:t>
            </a:r>
            <a:r>
              <a:rPr lang="ko-KR" altLang="en-US" sz="1400" dirty="0"/>
              <a:t>조회</a:t>
            </a:r>
            <a:r>
              <a:rPr lang="en-US" altLang="ko-KR" sz="1400" dirty="0"/>
              <a:t>] </a:t>
            </a:r>
            <a:r>
              <a:rPr lang="ko-KR" altLang="en-US" sz="1400" dirty="0"/>
              <a:t>버튼을 누르면 해당학생의 점수를 바탕으로 대학교 모집요강 및 자료를 참조하여 점수 및 </a:t>
            </a:r>
            <a:r>
              <a:rPr lang="ko-KR" altLang="en-US" sz="1400" dirty="0" err="1"/>
              <a:t>배치점</a:t>
            </a:r>
            <a:r>
              <a:rPr lang="ko-KR" altLang="en-US" sz="1400" dirty="0"/>
              <a:t> 등을 분석하여 보여드립니다</a:t>
            </a:r>
            <a:r>
              <a:rPr lang="en-US" altLang="ko-KR" sz="1400" dirty="0"/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ko-KR" altLang="en-US" sz="1400" dirty="0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CAABCD48-3B9C-4F5B-AE0E-9B3A5AF9042C}"/>
              </a:ext>
            </a:extLst>
          </p:cNvPr>
          <p:cNvGrpSpPr/>
          <p:nvPr/>
        </p:nvGrpSpPr>
        <p:grpSpPr>
          <a:xfrm>
            <a:off x="713014" y="720155"/>
            <a:ext cx="5006250" cy="1807236"/>
            <a:chOff x="713014" y="720155"/>
            <a:chExt cx="5006250" cy="1807236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E58535BD-CD8E-4149-A4C5-E86AB447F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014" y="720155"/>
              <a:ext cx="5006250" cy="1807236"/>
            </a:xfrm>
            <a:prstGeom prst="rect">
              <a:avLst/>
            </a:prstGeom>
          </p:spPr>
        </p:pic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927CF3D5-C39F-42A7-A20A-E7685EAC329F}"/>
                </a:ext>
              </a:extLst>
            </p:cNvPr>
            <p:cNvSpPr/>
            <p:nvPr/>
          </p:nvSpPr>
          <p:spPr>
            <a:xfrm>
              <a:off x="2905937" y="1057793"/>
              <a:ext cx="1586164" cy="42626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3A3E134D-6F14-427B-9F1C-7F34106A993F}"/>
              </a:ext>
            </a:extLst>
          </p:cNvPr>
          <p:cNvGrpSpPr/>
          <p:nvPr/>
        </p:nvGrpSpPr>
        <p:grpSpPr>
          <a:xfrm>
            <a:off x="713014" y="3145527"/>
            <a:ext cx="5304232" cy="3055965"/>
            <a:chOff x="713014" y="3145527"/>
            <a:chExt cx="5304232" cy="3055965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51493FAA-EC39-4C89-86BB-47C7134F5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014" y="3145527"/>
              <a:ext cx="5304232" cy="3055965"/>
            </a:xfrm>
            <a:prstGeom prst="rect">
              <a:avLst/>
            </a:prstGeom>
          </p:spPr>
        </p:pic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28E36BA2-66DC-4B37-811C-88363B3866D1}"/>
                </a:ext>
              </a:extLst>
            </p:cNvPr>
            <p:cNvSpPr/>
            <p:nvPr/>
          </p:nvSpPr>
          <p:spPr>
            <a:xfrm>
              <a:off x="767282" y="4332729"/>
              <a:ext cx="314758" cy="17069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D517561F-50B2-4863-ACED-F6C674E23F49}"/>
              </a:ext>
            </a:extLst>
          </p:cNvPr>
          <p:cNvGrpSpPr/>
          <p:nvPr/>
        </p:nvGrpSpPr>
        <p:grpSpPr>
          <a:xfrm>
            <a:off x="6174757" y="3147287"/>
            <a:ext cx="5299358" cy="3110273"/>
            <a:chOff x="6174757" y="3147287"/>
            <a:chExt cx="5379068" cy="3110273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A91FB70C-5BF6-4D22-8D93-EE440BFFC0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4757" y="3147287"/>
              <a:ext cx="5379068" cy="3110273"/>
            </a:xfrm>
            <a:prstGeom prst="rect">
              <a:avLst/>
            </a:prstGeom>
          </p:spPr>
        </p:pic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4EE05706-359A-4933-AC47-73D7D0DDD69A}"/>
                </a:ext>
              </a:extLst>
            </p:cNvPr>
            <p:cNvSpPr/>
            <p:nvPr/>
          </p:nvSpPr>
          <p:spPr>
            <a:xfrm>
              <a:off x="6247059" y="4264148"/>
              <a:ext cx="286144" cy="17069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제목 1">
            <a:extLst>
              <a:ext uri="{FF2B5EF4-FFF2-40B4-BE49-F238E27FC236}">
                <a16:creationId xmlns:a16="http://schemas.microsoft.com/office/drawing/2014/main" id="{DF29D6B3-0415-4672-BDBD-72FFDB09B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84" y="250233"/>
            <a:ext cx="10759131" cy="36398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l"/>
            <a:r>
              <a:rPr lang="ko-KR" altLang="en-US" sz="2000" b="1" dirty="0">
                <a:solidFill>
                  <a:schemeClr val="bg1"/>
                </a:solidFill>
              </a:rPr>
              <a:t>지원가능대학 </a:t>
            </a:r>
            <a:r>
              <a:rPr lang="en-US" altLang="ko-KR" sz="2000" b="1" dirty="0">
                <a:solidFill>
                  <a:schemeClr val="bg1"/>
                </a:solidFill>
              </a:rPr>
              <a:t>– </a:t>
            </a:r>
            <a:r>
              <a:rPr lang="ko-KR" altLang="en-US" sz="2000" b="1" dirty="0">
                <a:solidFill>
                  <a:schemeClr val="bg1"/>
                </a:solidFill>
              </a:rPr>
              <a:t>수시지원가능대학 </a:t>
            </a:r>
            <a:r>
              <a:rPr lang="en-US" altLang="ko-KR" sz="2000" b="1" dirty="0">
                <a:solidFill>
                  <a:schemeClr val="bg1"/>
                </a:solidFill>
              </a:rPr>
              <a:t>/ </a:t>
            </a:r>
            <a:r>
              <a:rPr lang="ko-KR" altLang="en-US" sz="2000" b="1" dirty="0">
                <a:solidFill>
                  <a:schemeClr val="bg1"/>
                </a:solidFill>
              </a:rPr>
              <a:t>정시지원가능대학</a:t>
            </a:r>
          </a:p>
        </p:txBody>
      </p:sp>
    </p:spTree>
    <p:extLst>
      <p:ext uri="{BB962C8B-B14F-4D97-AF65-F5344CB8AC3E}">
        <p14:creationId xmlns:p14="http://schemas.microsoft.com/office/powerpoint/2010/main" val="2217749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335</Words>
  <Application>Microsoft Office PowerPoint</Application>
  <PresentationFormat>와이드스크린</PresentationFormat>
  <Paragraphs>57</Paragraphs>
  <Slides>7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verdana</vt:lpstr>
      <vt:lpstr>Office 테마</vt:lpstr>
      <vt:lpstr>PowerPoint 프레젠테이션</vt:lpstr>
      <vt:lpstr>기초작업</vt:lpstr>
      <vt:lpstr>PowerPoint 프레젠테이션</vt:lpstr>
      <vt:lpstr>성적관리 – 학생부 성적관리 &gt; [교과/비교과] 수작업 관리</vt:lpstr>
      <vt:lpstr>성적관리 – 수능.모의고사관리 &gt; 수작업 입력/수정/확인</vt:lpstr>
      <vt:lpstr>PowerPoint 프레젠테이션</vt:lpstr>
      <vt:lpstr>지원가능대학 – 수시지원가능대학 / 정시지원가능대학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기초작업</dc:title>
  <dc:creator>User</dc:creator>
  <cp:lastModifiedBy>User</cp:lastModifiedBy>
  <cp:revision>33</cp:revision>
  <dcterms:created xsi:type="dcterms:W3CDTF">2024-11-28T23:51:55Z</dcterms:created>
  <dcterms:modified xsi:type="dcterms:W3CDTF">2025-01-14T07:47:59Z</dcterms:modified>
</cp:coreProperties>
</file>