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60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428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63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034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629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31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127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97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35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65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2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E0EFE-BE39-442A-A93A-523BCA2FA9D2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86CC6-5179-4161-8AB5-F7B40F1C09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09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340768"/>
            <a:ext cx="9144000" cy="259228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smtClean="0">
                <a:latin typeface="HY견명조" pitchFamily="18" charset="-127"/>
                <a:ea typeface="HY견명조" pitchFamily="18" charset="-127"/>
              </a:rPr>
              <a:t>BLJUNG</a:t>
            </a:r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(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비엘중</a:t>
            </a:r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)</a:t>
            </a:r>
            <a:r>
              <a:rPr lang="en-US" altLang="ko-KR" sz="2800" smtClean="0">
                <a:latin typeface="HY견명조" pitchFamily="18" charset="-127"/>
                <a:ea typeface="HY견명조" pitchFamily="18" charset="-127"/>
              </a:rPr>
              <a:t> </a:t>
            </a:r>
            <a:r>
              <a:rPr lang="ko-KR" altLang="en-US" sz="2800" smtClean="0">
                <a:latin typeface="HY견명조" pitchFamily="18" charset="-127"/>
                <a:ea typeface="HY견명조" pitchFamily="18" charset="-127"/>
              </a:rPr>
              <a:t>프로그램 간단 사용 안내서</a:t>
            </a:r>
            <a:endParaRPr lang="ko-KR" altLang="en-US" sz="2800">
              <a:latin typeface="HY견명조" pitchFamily="18" charset="-127"/>
              <a:ea typeface="HY견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009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1. 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학생정보 대량입력</a:t>
            </a:r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(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나이스자료 입력</a:t>
            </a:r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)</a:t>
            </a:r>
            <a:endParaRPr lang="ko-KR" altLang="en-US">
              <a:latin typeface="HY견명조" pitchFamily="18" charset="-127"/>
              <a:ea typeface="HY견명조" pitchFamily="18" charset="-127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4175956" y="2835541"/>
            <a:ext cx="792088" cy="59718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7"/>
          <p:cNvGrpSpPr/>
          <p:nvPr/>
        </p:nvGrpSpPr>
        <p:grpSpPr>
          <a:xfrm>
            <a:off x="107504" y="922995"/>
            <a:ext cx="3926210" cy="5350321"/>
            <a:chOff x="4932040" y="1247031"/>
            <a:chExt cx="3926210" cy="5350321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5615"/>
            <a:stretch/>
          </p:blipFill>
          <p:spPr bwMode="auto">
            <a:xfrm>
              <a:off x="4932040" y="1247031"/>
              <a:ext cx="3926210" cy="44222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직사각형 9"/>
            <p:cNvSpPr/>
            <p:nvPr/>
          </p:nvSpPr>
          <p:spPr>
            <a:xfrm>
              <a:off x="4932040" y="5949280"/>
              <a:ext cx="3926210" cy="64807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smtClean="0">
                  <a:solidFill>
                    <a:sysClr val="windowText" lastClr="000000"/>
                  </a:solidFill>
                  <a:latin typeface="+mj-lt"/>
                </a:rPr>
                <a:t>‘</a:t>
              </a:r>
              <a:r>
                <a:rPr lang="ko-KR" altLang="en-US" sz="1200" smtClean="0">
                  <a:solidFill>
                    <a:sysClr val="windowText" lastClr="000000"/>
                  </a:solidFill>
                  <a:latin typeface="+mj-lt"/>
                </a:rPr>
                <a:t>나이스 호환작업</a:t>
              </a:r>
              <a:r>
                <a:rPr lang="en-US" altLang="ko-KR" sz="1200" smtClean="0">
                  <a:solidFill>
                    <a:sysClr val="windowText" lastClr="000000"/>
                  </a:solidFill>
                  <a:latin typeface="+mj-lt"/>
                </a:rPr>
                <a:t>’ &gt; ‘</a:t>
              </a:r>
              <a:r>
                <a:rPr lang="ko-KR" altLang="en-US" sz="1200" smtClean="0">
                  <a:solidFill>
                    <a:sysClr val="windowText" lastClr="000000"/>
                  </a:solidFill>
                  <a:latin typeface="+mj-lt"/>
                </a:rPr>
                <a:t>학적인적파일 읽어오기</a:t>
              </a:r>
              <a:r>
                <a:rPr lang="en-US" altLang="ko-KR" sz="1200" smtClean="0">
                  <a:solidFill>
                    <a:sysClr val="windowText" lastClr="000000"/>
                  </a:solidFill>
                  <a:latin typeface="+mj-lt"/>
                </a:rPr>
                <a:t>’ </a:t>
              </a:r>
            </a:p>
            <a:p>
              <a:pPr algn="ctr"/>
              <a:r>
                <a:rPr lang="ko-KR" altLang="en-US" sz="1200" smtClean="0">
                  <a:solidFill>
                    <a:sysClr val="windowText" lastClr="000000"/>
                  </a:solidFill>
                  <a:latin typeface="+mj-lt"/>
                </a:rPr>
                <a:t>메뉴 진입</a:t>
              </a:r>
              <a:endParaRPr lang="ko-KR" altLang="en-US" sz="120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5292081" y="1374676"/>
              <a:ext cx="720079" cy="21602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5292081" y="1662609"/>
              <a:ext cx="1368151" cy="20761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5112593" y="911957"/>
            <a:ext cx="3781661" cy="5383088"/>
            <a:chOff x="5112593" y="911957"/>
            <a:chExt cx="3781661" cy="5383088"/>
          </a:xfrm>
        </p:grpSpPr>
        <p:grpSp>
          <p:nvGrpSpPr>
            <p:cNvPr id="9" name="그룹 8"/>
            <p:cNvGrpSpPr/>
            <p:nvPr/>
          </p:nvGrpSpPr>
          <p:grpSpPr>
            <a:xfrm>
              <a:off x="5148064" y="3861049"/>
              <a:ext cx="3746190" cy="2433996"/>
              <a:chOff x="5148064" y="1787092"/>
              <a:chExt cx="3746190" cy="2433996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5148064" y="1787092"/>
                <a:ext cx="3746190" cy="243399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메뉴진입 후 나이스에서 다운 받은 엑셀 자료를 불러와 한번에 저장합니다</a:t>
                </a:r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.</a:t>
                </a:r>
              </a:p>
              <a:p>
                <a:pPr algn="just"/>
                <a:endParaRPr lang="en-US" altLang="ko-KR" sz="1200">
                  <a:solidFill>
                    <a:sysClr val="windowText" lastClr="000000"/>
                  </a:solidFill>
                  <a:latin typeface="+mj-lt"/>
                </a:endParaRPr>
              </a:p>
              <a:p>
                <a:pPr algn="just"/>
                <a:endParaRPr lang="en-US" altLang="ko-KR" sz="1200" smtClean="0">
                  <a:solidFill>
                    <a:sysClr val="windowText" lastClr="000000"/>
                  </a:solidFill>
                  <a:latin typeface="+mj-lt"/>
                </a:endParaRPr>
              </a:p>
              <a:p>
                <a:pPr algn="just"/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★ 나이스 학생 정보 다운</a:t>
                </a:r>
                <a:endParaRPr lang="en-US" altLang="ko-KR" sz="1200" smtClean="0">
                  <a:solidFill>
                    <a:sysClr val="windowText" lastClr="000000"/>
                  </a:solidFill>
                  <a:latin typeface="+mj-lt"/>
                </a:endParaRPr>
              </a:p>
              <a:p>
                <a:pPr marL="228600" indent="-228600" algn="just">
                  <a:buAutoNum type="arabicPeriod"/>
                </a:pPr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‘</a:t>
                </a:r>
                <a:r>
                  <a:rPr lang="ko-KR" altLang="en-US" sz="1200" smtClean="0">
                    <a:solidFill>
                      <a:srgbClr val="FF0000"/>
                    </a:solidFill>
                    <a:latin typeface="+mj-lt"/>
                  </a:rPr>
                  <a:t>학적</a:t>
                </a:r>
                <a:r>
                  <a:rPr lang="en-US" altLang="ko-KR" sz="1200" smtClean="0">
                    <a:solidFill>
                      <a:srgbClr val="FF0000"/>
                    </a:solidFill>
                    <a:latin typeface="+mj-lt"/>
                  </a:rPr>
                  <a:t>-</a:t>
                </a:r>
                <a:r>
                  <a:rPr lang="ko-KR" altLang="en-US" sz="1200" smtClean="0">
                    <a:solidFill>
                      <a:srgbClr val="FF0000"/>
                    </a:solidFill>
                    <a:latin typeface="+mj-lt"/>
                  </a:rPr>
                  <a:t>기본학적관리</a:t>
                </a:r>
                <a:r>
                  <a:rPr lang="en-US" altLang="ko-KR" sz="1200" smtClean="0">
                    <a:solidFill>
                      <a:srgbClr val="FF0000"/>
                    </a:solidFill>
                    <a:latin typeface="+mj-lt"/>
                  </a:rPr>
                  <a:t>-</a:t>
                </a:r>
                <a:r>
                  <a:rPr lang="ko-KR" altLang="en-US" sz="1200" smtClean="0">
                    <a:solidFill>
                      <a:srgbClr val="FF0000"/>
                    </a:solidFill>
                    <a:latin typeface="+mj-lt"/>
                  </a:rPr>
                  <a:t>학적현황조회</a:t>
                </a:r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’</a:t>
                </a:r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 에서 학년별 조회 후 저장</a:t>
                </a:r>
                <a:endParaRPr lang="en-US" altLang="ko-KR" sz="1200" smtClean="0">
                  <a:solidFill>
                    <a:sysClr val="windowText" lastClr="000000"/>
                  </a:solidFill>
                  <a:latin typeface="+mj-lt"/>
                </a:endParaRPr>
              </a:p>
              <a:p>
                <a:pPr marL="228600" indent="-228600" algn="just">
                  <a:buAutoNum type="arabicPeriod"/>
                </a:pPr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저장시 디스켓모양 버튼을 눌러 파일형식을 </a:t>
                </a:r>
                <a:r>
                  <a:rPr lang="en-US" altLang="ko-KR" sz="1200" smtClean="0">
                    <a:solidFill>
                      <a:srgbClr val="FF0000"/>
                    </a:solidFill>
                    <a:latin typeface="+mj-lt"/>
                  </a:rPr>
                  <a:t>.xls</a:t>
                </a:r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로 저장하며</a:t>
                </a:r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, </a:t>
                </a:r>
                <a:r>
                  <a:rPr lang="ko-KR" altLang="en-US" sz="1200" smtClean="0">
                    <a:solidFill>
                      <a:srgbClr val="FF0000"/>
                    </a:solidFill>
                    <a:latin typeface="+mj-lt"/>
                  </a:rPr>
                  <a:t>보고서 유지 형태를 해제</a:t>
                </a:r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하여야 합니다</a:t>
                </a:r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.</a:t>
                </a:r>
                <a:endParaRPr lang="ko-KR" altLang="en-US" sz="1200">
                  <a:solidFill>
                    <a:sysClr val="windowText" lastClr="000000"/>
                  </a:solidFill>
                  <a:latin typeface="+mj-lt"/>
                </a:endParaRPr>
              </a:p>
            </p:txBody>
          </p:sp>
          <p:pic>
            <p:nvPicPr>
              <p:cNvPr id="2053" name="Picture 5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5" t="71396" r="79304" b="7208"/>
              <a:stretch/>
            </p:blipFill>
            <p:spPr bwMode="auto">
              <a:xfrm>
                <a:off x="5888998" y="3795276"/>
                <a:ext cx="1114425" cy="3240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4" name="Picture 6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9198"/>
            <a:stretch/>
          </p:blipFill>
          <p:spPr bwMode="auto">
            <a:xfrm>
              <a:off x="5112593" y="911957"/>
              <a:ext cx="3781661" cy="26643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직사각형 19"/>
            <p:cNvSpPr/>
            <p:nvPr/>
          </p:nvSpPr>
          <p:spPr>
            <a:xfrm>
              <a:off x="5762134" y="1628800"/>
              <a:ext cx="1368151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735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>
                <a:latin typeface="HY견명조" pitchFamily="18" charset="-127"/>
                <a:ea typeface="HY견명조" pitchFamily="18" charset="-127"/>
              </a:rPr>
              <a:t>2</a:t>
            </a:r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. 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전출입 학생 변경</a:t>
            </a:r>
            <a:endParaRPr lang="ko-KR" altLang="en-US">
              <a:latin typeface="HY견명조" pitchFamily="18" charset="-127"/>
              <a:ea typeface="HY견명조" pitchFamily="18" charset="-127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05" y="2348880"/>
            <a:ext cx="8550696" cy="4328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3" y="717026"/>
            <a:ext cx="2069976" cy="2351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3958" y="843980"/>
            <a:ext cx="720079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1046" y="1676968"/>
            <a:ext cx="119858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13446" y="5680298"/>
            <a:ext cx="500662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98562" y="6375995"/>
            <a:ext cx="6317654" cy="3016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27547" y="681554"/>
            <a:ext cx="6238453" cy="1451301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기초작업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’&gt;’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학생기본자료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 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선택 후 추가 학생을 직접 입력 및 수정하면됩니다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.</a:t>
            </a:r>
          </a:p>
          <a:p>
            <a:pPr algn="just"/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재학상태 입력방식은 </a:t>
            </a:r>
            <a:r>
              <a:rPr lang="en-US" altLang="ko-KR" sz="1200" smtClean="0">
                <a:solidFill>
                  <a:srgbClr val="FF0000"/>
                </a:solidFill>
                <a:latin typeface="+mj-lt"/>
              </a:rPr>
              <a:t>[</a:t>
            </a:r>
            <a:r>
              <a:rPr lang="ko-KR" altLang="en-US" sz="1200" smtClean="0">
                <a:solidFill>
                  <a:srgbClr val="FF0000"/>
                </a:solidFill>
                <a:latin typeface="+mj-lt"/>
              </a:rPr>
              <a:t>입력방식</a:t>
            </a:r>
            <a:r>
              <a:rPr lang="en-US" altLang="ko-KR" sz="1200" smtClean="0">
                <a:solidFill>
                  <a:srgbClr val="FF0000"/>
                </a:solidFill>
                <a:latin typeface="+mj-lt"/>
              </a:rPr>
              <a:t>]</a:t>
            </a:r>
            <a:r>
              <a:rPr lang="ko-KR" altLang="en-US" sz="1200" smtClean="0">
                <a:solidFill>
                  <a:srgbClr val="FF0000"/>
                </a:solidFill>
                <a:latin typeface="+mj-lt"/>
              </a:rPr>
              <a:t>에 표시된 숫자를 입력하여 수정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합니다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.</a:t>
            </a:r>
            <a:endParaRPr lang="ko-KR" altLang="en-US" sz="120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602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3. 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정기고사 카드 리딩</a:t>
            </a:r>
            <a:endParaRPr lang="ko-KR" altLang="en-US">
              <a:latin typeface="HY견명조" pitchFamily="18" charset="-127"/>
              <a:ea typeface="HY견명조" pitchFamily="18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322807" y="836712"/>
            <a:ext cx="8688587" cy="5884302"/>
            <a:chOff x="322807" y="836712"/>
            <a:chExt cx="8688587" cy="5884302"/>
          </a:xfrm>
        </p:grpSpPr>
        <p:grpSp>
          <p:nvGrpSpPr>
            <p:cNvPr id="12" name="그룹 11"/>
            <p:cNvGrpSpPr/>
            <p:nvPr/>
          </p:nvGrpSpPr>
          <p:grpSpPr>
            <a:xfrm>
              <a:off x="322807" y="836712"/>
              <a:ext cx="6290568" cy="3244086"/>
              <a:chOff x="297657" y="836712"/>
              <a:chExt cx="6290568" cy="3244086"/>
            </a:xfrm>
          </p:grpSpPr>
          <p:grpSp>
            <p:nvGrpSpPr>
              <p:cNvPr id="3" name="그룹 2"/>
              <p:cNvGrpSpPr/>
              <p:nvPr/>
            </p:nvGrpSpPr>
            <p:grpSpPr>
              <a:xfrm>
                <a:off x="297657" y="841020"/>
                <a:ext cx="2939447" cy="3239778"/>
                <a:chOff x="93812" y="192948"/>
                <a:chExt cx="2939447" cy="3239778"/>
              </a:xfrm>
            </p:grpSpPr>
            <p:pic>
              <p:nvPicPr>
                <p:cNvPr id="4098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4470"/>
                <a:stretch/>
              </p:blipFill>
              <p:spPr bwMode="auto">
                <a:xfrm>
                  <a:off x="93812" y="192948"/>
                  <a:ext cx="2939446" cy="243634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" name="직사각형 3"/>
                <p:cNvSpPr/>
                <p:nvPr/>
              </p:nvSpPr>
              <p:spPr>
                <a:xfrm>
                  <a:off x="93813" y="2784654"/>
                  <a:ext cx="2939446" cy="648072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200" smtClean="0">
                      <a:solidFill>
                        <a:sysClr val="windowText" lastClr="000000"/>
                      </a:solidFill>
                      <a:latin typeface="+mj-lt"/>
                    </a:rPr>
                    <a:t>‘</a:t>
                  </a:r>
                  <a:r>
                    <a:rPr lang="ko-KR" altLang="en-US" sz="1200" smtClean="0">
                      <a:solidFill>
                        <a:sysClr val="windowText" lastClr="000000"/>
                      </a:solidFill>
                      <a:latin typeface="+mj-lt"/>
                    </a:rPr>
                    <a:t>카드리더작업</a:t>
                  </a:r>
                  <a:r>
                    <a:rPr lang="en-US" altLang="ko-KR" sz="1200" smtClean="0">
                      <a:solidFill>
                        <a:sysClr val="windowText" lastClr="000000"/>
                      </a:solidFill>
                      <a:latin typeface="+mj-lt"/>
                    </a:rPr>
                    <a:t>’ &gt; ‘</a:t>
                  </a:r>
                  <a:r>
                    <a:rPr lang="ko-KR" altLang="en-US" sz="1200" smtClean="0">
                      <a:solidFill>
                        <a:sysClr val="windowText" lastClr="000000"/>
                      </a:solidFill>
                      <a:latin typeface="+mj-lt"/>
                    </a:rPr>
                    <a:t>월고사선택</a:t>
                  </a:r>
                  <a:r>
                    <a:rPr lang="en-US" altLang="ko-KR" sz="1200" smtClean="0">
                      <a:solidFill>
                        <a:sysClr val="windowText" lastClr="000000"/>
                      </a:solidFill>
                      <a:latin typeface="+mj-lt"/>
                    </a:rPr>
                    <a:t>’ </a:t>
                  </a:r>
                </a:p>
              </p:txBody>
            </p:sp>
            <p:sp>
              <p:nvSpPr>
                <p:cNvPr id="5" name="직사각형 4"/>
                <p:cNvSpPr/>
                <p:nvPr/>
              </p:nvSpPr>
              <p:spPr>
                <a:xfrm>
                  <a:off x="93812" y="332656"/>
                  <a:ext cx="588168" cy="390872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6" name="직사각형 5"/>
                <p:cNvSpPr/>
                <p:nvPr/>
              </p:nvSpPr>
              <p:spPr>
                <a:xfrm>
                  <a:off x="188887" y="928237"/>
                  <a:ext cx="1403223" cy="142064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9" name="오른쪽 화살표 8"/>
              <p:cNvSpPr/>
              <p:nvPr/>
            </p:nvSpPr>
            <p:spPr>
              <a:xfrm>
                <a:off x="3563889" y="2698359"/>
                <a:ext cx="792088" cy="597185"/>
              </a:xfrm>
              <a:prstGeom prst="right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1" name="그룹 10"/>
              <p:cNvGrpSpPr/>
              <p:nvPr/>
            </p:nvGrpSpPr>
            <p:grpSpPr>
              <a:xfrm>
                <a:off x="4669135" y="836712"/>
                <a:ext cx="1919089" cy="2440655"/>
                <a:chOff x="5461942" y="1124744"/>
                <a:chExt cx="1919089" cy="2440655"/>
              </a:xfrm>
            </p:grpSpPr>
            <p:pic>
              <p:nvPicPr>
                <p:cNvPr id="4099" name="Picture 3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12721"/>
                <a:stretch/>
              </p:blipFill>
              <p:spPr bwMode="auto">
                <a:xfrm>
                  <a:off x="5461942" y="1124744"/>
                  <a:ext cx="1919089" cy="2440655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8" name="직사각형 7"/>
                <p:cNvSpPr/>
                <p:nvPr/>
              </p:nvSpPr>
              <p:spPr>
                <a:xfrm>
                  <a:off x="5652120" y="1700808"/>
                  <a:ext cx="936104" cy="252028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0" name="직사각형 9"/>
              <p:cNvSpPr/>
              <p:nvPr/>
            </p:nvSpPr>
            <p:spPr>
              <a:xfrm>
                <a:off x="4688161" y="3432726"/>
                <a:ext cx="1900064" cy="64807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‘</a:t>
                </a:r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학생카드읽기</a:t>
                </a:r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’ </a:t>
                </a:r>
                <a:r>
                  <a:rPr lang="ko-KR" altLang="en-US" sz="1200" smtClean="0">
                    <a:solidFill>
                      <a:sysClr val="windowText" lastClr="000000"/>
                    </a:solidFill>
                    <a:latin typeface="+mj-lt"/>
                  </a:rPr>
                  <a:t>메뉴 진입</a:t>
                </a:r>
                <a:r>
                  <a:rPr lang="en-US" altLang="ko-KR" sz="1200" smtClean="0">
                    <a:solidFill>
                      <a:sysClr val="windowText" lastClr="000000"/>
                    </a:solidFill>
                    <a:latin typeface="+mj-lt"/>
                  </a:rPr>
                  <a:t> </a:t>
                </a:r>
              </a:p>
            </p:txBody>
          </p:sp>
        </p:grpSp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4797152"/>
              <a:ext cx="5807546" cy="1923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직사각형 15"/>
            <p:cNvSpPr/>
            <p:nvPr/>
          </p:nvSpPr>
          <p:spPr>
            <a:xfrm>
              <a:off x="3294955" y="5113759"/>
              <a:ext cx="141835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7812360" y="5014130"/>
              <a:ext cx="709178" cy="129518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1085560" y="4778962"/>
              <a:ext cx="1900064" cy="194205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smtClean="0">
                  <a:solidFill>
                    <a:sysClr val="windowText" lastClr="000000"/>
                  </a:solidFill>
                  <a:latin typeface="+mj-lt"/>
                </a:rPr>
                <a:t>리딩할 학년</a:t>
              </a:r>
              <a:r>
                <a:rPr lang="en-US" altLang="ko-KR" sz="1200" smtClean="0">
                  <a:solidFill>
                    <a:sysClr val="windowText" lastClr="000000"/>
                  </a:solidFill>
                  <a:latin typeface="+mj-lt"/>
                </a:rPr>
                <a:t>, </a:t>
              </a:r>
              <a:r>
                <a:rPr lang="ko-KR" altLang="en-US" sz="1200" smtClean="0">
                  <a:solidFill>
                    <a:sysClr val="windowText" lastClr="000000"/>
                  </a:solidFill>
                  <a:latin typeface="+mj-lt"/>
                </a:rPr>
                <a:t>과목 선택 후 학생카드 리딩 시작</a:t>
              </a:r>
              <a:endParaRPr lang="en-US" altLang="ko-KR" sz="1200" smtClean="0">
                <a:solidFill>
                  <a:sysClr val="windowText" lastClr="000000"/>
                </a:solidFill>
                <a:latin typeface="+mj-lt"/>
              </a:endParaRPr>
            </a:p>
          </p:txBody>
        </p:sp>
        <p:sp>
          <p:nvSpPr>
            <p:cNvPr id="13" name="위로 굽은 화살표 12"/>
            <p:cNvSpPr/>
            <p:nvPr/>
          </p:nvSpPr>
          <p:spPr>
            <a:xfrm flipV="1">
              <a:off x="6804248" y="2939244"/>
              <a:ext cx="1282440" cy="1080120"/>
            </a:xfrm>
            <a:prstGeom prst="bentUpArrow">
              <a:avLst>
                <a:gd name="adj1" fmla="val 29919"/>
                <a:gd name="adj2" fmla="val 32161"/>
                <a:gd name="adj3" fmla="val 23698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2" name="타원 21"/>
          <p:cNvSpPr/>
          <p:nvPr/>
        </p:nvSpPr>
        <p:spPr>
          <a:xfrm>
            <a:off x="178792" y="729655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4569295" y="729655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3118238" y="4641792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02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>
                <a:latin typeface="HY견명조" pitchFamily="18" charset="-127"/>
                <a:ea typeface="HY견명조" pitchFamily="18" charset="-127"/>
              </a:rPr>
              <a:t>4</a:t>
            </a:r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. 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나이스 업로드용 파일 만들기</a:t>
            </a:r>
            <a:endParaRPr lang="ko-KR" altLang="en-US">
              <a:latin typeface="HY견명조" pitchFamily="18" charset="-127"/>
              <a:ea typeface="HY견명조" pitchFamily="18" charset="-127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88" y="710580"/>
            <a:ext cx="3048000" cy="163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87" y="2473846"/>
            <a:ext cx="5777923" cy="43204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312590" y="889670"/>
            <a:ext cx="648072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18504" y="1457044"/>
            <a:ext cx="1389200" cy="771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47426" y="3717032"/>
            <a:ext cx="868190" cy="771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312590" y="3731493"/>
            <a:ext cx="1675234" cy="12816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47427" y="4556335"/>
            <a:ext cx="868190" cy="8168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084168" y="720824"/>
            <a:ext cx="2952328" cy="6020544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나이스이관파일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 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선택</a:t>
            </a:r>
            <a:endParaRPr lang="en-US" altLang="ko-KR" sz="1200" smtClean="0">
              <a:solidFill>
                <a:sysClr val="windowText" lastClr="000000"/>
              </a:solidFill>
              <a:latin typeface="+mj-lt"/>
            </a:endParaRPr>
          </a:p>
          <a:p>
            <a:pPr marL="228600" indent="-228600" algn="just">
              <a:buAutoNum type="arabicPeriod"/>
            </a:pP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월고사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선택</a:t>
            </a:r>
            <a:endParaRPr lang="en-US" altLang="ko-KR" sz="1200" smtClean="0">
              <a:solidFill>
                <a:sysClr val="windowText" lastClr="000000"/>
              </a:solidFill>
              <a:latin typeface="+mj-lt"/>
            </a:endParaRPr>
          </a:p>
          <a:p>
            <a:pPr marL="228600" indent="-228600" algn="just">
              <a:buAutoNum type="arabicPeriod"/>
            </a:pP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학년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선택</a:t>
            </a:r>
            <a:endParaRPr lang="en-US" altLang="ko-KR" sz="1200" smtClean="0">
              <a:solidFill>
                <a:sysClr val="windowText" lastClr="000000"/>
              </a:solidFill>
              <a:latin typeface="+mj-lt"/>
            </a:endParaRPr>
          </a:p>
          <a:p>
            <a:pPr marL="228600" indent="-228600" algn="just">
              <a:buAutoNum type="arabicPeriod"/>
            </a:pP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고사설정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선택 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(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정기고사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or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듣기평가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)</a:t>
            </a:r>
          </a:p>
          <a:p>
            <a:pPr marL="228600" indent="-228600" algn="just">
              <a:buAutoNum type="arabicPeriod"/>
            </a:pP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과목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선택</a:t>
            </a:r>
            <a:endParaRPr lang="en-US" altLang="ko-KR" sz="1200" smtClean="0">
              <a:solidFill>
                <a:sysClr val="windowText" lastClr="000000"/>
              </a:solidFill>
              <a:latin typeface="+mj-lt"/>
            </a:endParaRPr>
          </a:p>
          <a:p>
            <a:pPr marL="228600" indent="-228600" algn="just">
              <a:buAutoNum type="arabicPeriod"/>
            </a:pP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처리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버튼 클릭하여 파일 생성</a:t>
            </a:r>
            <a:endParaRPr lang="en-US" altLang="ko-KR" sz="1200" smtClean="0">
              <a:solidFill>
                <a:sysClr val="windowText" lastClr="000000"/>
              </a:solidFill>
              <a:latin typeface="+mj-lt"/>
            </a:endParaRPr>
          </a:p>
          <a:p>
            <a:pPr algn="just"/>
            <a:endParaRPr lang="en-US" altLang="ko-KR" sz="1200" smtClean="0">
              <a:solidFill>
                <a:sysClr val="windowText" lastClr="000000"/>
              </a:solidFill>
              <a:latin typeface="+mj-lt"/>
            </a:endParaRPr>
          </a:p>
          <a:p>
            <a:pPr algn="just"/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※ ‘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처리옵션</a:t>
            </a:r>
            <a:r>
              <a:rPr lang="en-US" altLang="ko-KR" sz="1200" smtClean="0">
                <a:solidFill>
                  <a:sysClr val="windowText" lastClr="000000"/>
                </a:solidFill>
                <a:latin typeface="+mj-lt"/>
              </a:rPr>
              <a:t>’</a:t>
            </a:r>
            <a:r>
              <a:rPr lang="ko-KR" altLang="en-US" sz="1200" smtClean="0">
                <a:solidFill>
                  <a:sysClr val="windowText" lastClr="000000"/>
                </a:solidFill>
                <a:latin typeface="+mj-lt"/>
              </a:rPr>
              <a:t>은 굳이 선택할 필요 없음</a:t>
            </a:r>
            <a:endParaRPr lang="en-US" altLang="ko-KR" sz="1200" smtClean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61306" y="2602211"/>
            <a:ext cx="454310" cy="2507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타원 2"/>
          <p:cNvSpPr/>
          <p:nvPr/>
        </p:nvSpPr>
        <p:spPr>
          <a:xfrm>
            <a:off x="1167433" y="729655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374488" y="1319874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169044" y="3594323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159395" y="5236046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2267744" y="3702918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1028712" y="2473846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02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>
                <a:latin typeface="HY견명조" pitchFamily="18" charset="-127"/>
                <a:ea typeface="HY견명조" pitchFamily="18" charset="-127"/>
              </a:rPr>
              <a:t>5</a:t>
            </a:r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. 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듣기평가 리딩 및 나이스업로드 파일 만들기</a:t>
            </a:r>
            <a:endParaRPr lang="ko-KR" altLang="en-US">
              <a:latin typeface="HY견명조" pitchFamily="18" charset="-127"/>
              <a:ea typeface="HY견명조" pitchFamily="18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323528" y="1124744"/>
            <a:ext cx="8424936" cy="4810472"/>
            <a:chOff x="251520" y="908720"/>
            <a:chExt cx="8424936" cy="4810472"/>
          </a:xfrm>
        </p:grpSpPr>
        <p:grpSp>
          <p:nvGrpSpPr>
            <p:cNvPr id="4" name="그룹 3"/>
            <p:cNvGrpSpPr/>
            <p:nvPr/>
          </p:nvGrpSpPr>
          <p:grpSpPr>
            <a:xfrm>
              <a:off x="251520" y="908720"/>
              <a:ext cx="6181725" cy="4191000"/>
              <a:chOff x="1481138" y="1333500"/>
              <a:chExt cx="6181725" cy="4191000"/>
            </a:xfrm>
          </p:grpSpPr>
          <p:pic>
            <p:nvPicPr>
              <p:cNvPr id="614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1138" y="1333500"/>
                <a:ext cx="6181725" cy="4191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직사각형 18"/>
              <p:cNvSpPr/>
              <p:nvPr/>
            </p:nvSpPr>
            <p:spPr>
              <a:xfrm>
                <a:off x="2771800" y="1700808"/>
                <a:ext cx="864096" cy="79208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직사각형 19"/>
              <p:cNvSpPr/>
              <p:nvPr/>
            </p:nvSpPr>
            <p:spPr>
              <a:xfrm>
                <a:off x="1907704" y="2780928"/>
                <a:ext cx="2880320" cy="259228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2" name="직사각형 21"/>
            <p:cNvSpPr/>
            <p:nvPr/>
          </p:nvSpPr>
          <p:spPr>
            <a:xfrm>
              <a:off x="4499992" y="4005064"/>
              <a:ext cx="4176464" cy="171412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ko-KR" altLang="en-US" sz="1200" smtClean="0">
                  <a:solidFill>
                    <a:sysClr val="windowText" lastClr="000000"/>
                  </a:solidFill>
                  <a:latin typeface="+mj-lt"/>
                </a:rPr>
                <a:t>별도의 듣기 평가 메뉴로 진입하여 리딩하면 되며</a:t>
              </a:r>
              <a:r>
                <a:rPr lang="en-US" altLang="ko-KR" sz="1200" smtClean="0">
                  <a:solidFill>
                    <a:sysClr val="windowText" lastClr="000000"/>
                  </a:solidFill>
                  <a:latin typeface="+mj-lt"/>
                </a:rPr>
                <a:t>, </a:t>
              </a:r>
              <a:r>
                <a:rPr lang="ko-KR" altLang="en-US" sz="1200" smtClean="0">
                  <a:solidFill>
                    <a:srgbClr val="FF0000"/>
                  </a:solidFill>
                  <a:latin typeface="+mj-lt"/>
                </a:rPr>
                <a:t>전반적인 리딩 과정과 나이스 업로드 파일 만들기 과정은 정기고사 리딩과 동일</a:t>
              </a:r>
              <a:endParaRPr lang="en-US" altLang="ko-KR" sz="1200" smtClean="0">
                <a:solidFill>
                  <a:srgbClr val="FF00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70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mtClean="0">
                <a:latin typeface="HY견명조" pitchFamily="18" charset="-127"/>
                <a:ea typeface="HY견명조" pitchFamily="18" charset="-127"/>
              </a:rPr>
              <a:t>6. </a:t>
            </a:r>
            <a:r>
              <a:rPr lang="ko-KR" altLang="en-US" smtClean="0">
                <a:latin typeface="HY견명조" pitchFamily="18" charset="-127"/>
                <a:ea typeface="HY견명조" pitchFamily="18" charset="-127"/>
              </a:rPr>
              <a:t>채점하기</a:t>
            </a:r>
            <a:endParaRPr lang="ko-KR" altLang="en-US">
              <a:latin typeface="HY견명조" pitchFamily="18" charset="-127"/>
              <a:ea typeface="HY견명조" pitchFamily="18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251520" y="1123156"/>
            <a:ext cx="3162300" cy="4610100"/>
            <a:chOff x="251520" y="980728"/>
            <a:chExt cx="3162300" cy="4610100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980728"/>
              <a:ext cx="3162300" cy="46101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직사각형 12"/>
            <p:cNvSpPr/>
            <p:nvPr/>
          </p:nvSpPr>
          <p:spPr>
            <a:xfrm>
              <a:off x="539552" y="2474640"/>
              <a:ext cx="1656184" cy="28723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539552" y="2843411"/>
              <a:ext cx="1656184" cy="28723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>
              <a:off x="395536" y="2474640"/>
              <a:ext cx="288032" cy="27434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smtClean="0">
                  <a:solidFill>
                    <a:schemeClr val="bg1">
                      <a:lumMod val="95000"/>
                    </a:schemeClr>
                  </a:solidFill>
                </a:rPr>
                <a:t>1</a:t>
              </a:r>
              <a:endParaRPr lang="ko-KR" altLang="en-US" sz="14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6" name="타원 15"/>
            <p:cNvSpPr/>
            <p:nvPr/>
          </p:nvSpPr>
          <p:spPr>
            <a:xfrm>
              <a:off x="395536" y="2872449"/>
              <a:ext cx="288032" cy="27434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ko-KR" altLang="en-US" sz="14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21183"/>
            <a:ext cx="5472608" cy="20663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129458"/>
            <a:ext cx="3603074" cy="2827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직사각형 20"/>
          <p:cNvSpPr/>
          <p:nvPr/>
        </p:nvSpPr>
        <p:spPr>
          <a:xfrm>
            <a:off x="3563888" y="801313"/>
            <a:ext cx="5112568" cy="20861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3566889" y="3129458"/>
            <a:ext cx="3525391" cy="20861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/>
          <p:cNvCxnSpPr>
            <a:endCxn id="21" idx="1"/>
          </p:cNvCxnSpPr>
          <p:nvPr/>
        </p:nvCxnSpPr>
        <p:spPr>
          <a:xfrm flipV="1">
            <a:off x="2195736" y="1844400"/>
            <a:ext cx="1368152" cy="7726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>
            <a:stCxn id="14" idx="3"/>
          </p:cNvCxnSpPr>
          <p:nvPr/>
        </p:nvCxnSpPr>
        <p:spPr>
          <a:xfrm>
            <a:off x="2195736" y="3129458"/>
            <a:ext cx="1368152" cy="104308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539552" y="5956870"/>
            <a:ext cx="8136904" cy="784498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200" smtClean="0">
                <a:solidFill>
                  <a:schemeClr val="tx1"/>
                </a:solidFill>
                <a:latin typeface="+mj-lt"/>
              </a:rPr>
              <a:t>리딩할 월고사 선택 후 </a:t>
            </a:r>
            <a:r>
              <a:rPr lang="en-US" altLang="ko-KR" sz="1200" smtClean="0">
                <a:solidFill>
                  <a:srgbClr val="FF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rgbClr val="FF0000"/>
                </a:solidFill>
                <a:latin typeface="+mj-lt"/>
              </a:rPr>
              <a:t>정답배점확인</a:t>
            </a:r>
            <a:r>
              <a:rPr lang="en-US" altLang="ko-KR" sz="1200" smtClean="0">
                <a:solidFill>
                  <a:srgbClr val="FF0000"/>
                </a:solidFill>
                <a:latin typeface="+mj-lt"/>
              </a:rPr>
              <a:t>’ </a:t>
            </a:r>
            <a:r>
              <a:rPr lang="ko-KR" altLang="en-US" sz="1200" smtClean="0">
                <a:solidFill>
                  <a:srgbClr val="FF0000"/>
                </a:solidFill>
                <a:latin typeface="+mj-lt"/>
              </a:rPr>
              <a:t>에서 정답입력 후 </a:t>
            </a:r>
            <a:r>
              <a:rPr lang="en-US" altLang="ko-KR" sz="1200" smtClean="0">
                <a:solidFill>
                  <a:srgbClr val="FF0000"/>
                </a:solidFill>
                <a:latin typeface="+mj-lt"/>
              </a:rPr>
              <a:t>‘</a:t>
            </a:r>
            <a:r>
              <a:rPr lang="ko-KR" altLang="en-US" sz="1200" smtClean="0">
                <a:solidFill>
                  <a:srgbClr val="FF0000"/>
                </a:solidFill>
                <a:latin typeface="+mj-lt"/>
              </a:rPr>
              <a:t>점수계산작업</a:t>
            </a:r>
            <a:r>
              <a:rPr lang="en-US" altLang="ko-KR" sz="1200" smtClean="0">
                <a:solidFill>
                  <a:srgbClr val="FF0000"/>
                </a:solidFill>
                <a:latin typeface="+mj-lt"/>
              </a:rPr>
              <a:t>’ </a:t>
            </a:r>
            <a:r>
              <a:rPr lang="ko-KR" altLang="en-US" sz="1200" smtClean="0">
                <a:solidFill>
                  <a:srgbClr val="FF0000"/>
                </a:solidFill>
                <a:latin typeface="+mj-lt"/>
              </a:rPr>
              <a:t>을 클릭하여 채점 작업진행</a:t>
            </a:r>
            <a:endParaRPr lang="en-US" altLang="ko-KR" sz="120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ko-KR" altLang="en-US" sz="1200" smtClean="0">
                <a:solidFill>
                  <a:schemeClr val="tx1"/>
                </a:solidFill>
                <a:latin typeface="+mj-lt"/>
              </a:rPr>
              <a:t>이후 개인별 또는 과목별 점수 자료 열람 및 출력</a:t>
            </a:r>
            <a:endParaRPr lang="en-US" altLang="ko-KR" sz="120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39552" y="3344712"/>
            <a:ext cx="2016224" cy="353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395536" y="3370684"/>
            <a:ext cx="288032" cy="2743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ko-KR" altLang="en-US" sz="140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09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242</Words>
  <Application>Microsoft Office PowerPoint</Application>
  <PresentationFormat>화면 슬라이드 쇼(4:3)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</cp:revision>
  <dcterms:created xsi:type="dcterms:W3CDTF">2020-05-31T23:57:51Z</dcterms:created>
  <dcterms:modified xsi:type="dcterms:W3CDTF">2020-06-01T00:44:42Z</dcterms:modified>
</cp:coreProperties>
</file>